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Lst>
  <p:sldSz cy="6858000" cx="12192000"/>
  <p:notesSz cx="12192000" cy="6858000"/>
  <p:embeddedFontLst>
    <p:embeddedFont>
      <p:font typeface="Constantia"/>
      <p:regular r:id="rId155"/>
      <p:bold r:id="rId156"/>
      <p:italic r:id="rId157"/>
      <p:boldItalic r:id="rId158"/>
    </p:embeddedFont>
    <p:embeddedFont>
      <p:font typeface="Tahoma"/>
      <p:regular r:id="rId159"/>
      <p:bold r:id="rId160"/>
    </p:embeddedFont>
    <p:embeddedFont>
      <p:font typeface="Arial Black"/>
      <p:regular r:id="rId1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162" roundtripDataSignature="AMtx7miK+znSMVDpQbCJofphfx317Gn4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2ED082-F14C-41A4-9770-FA7A89D817B5}">
  <a:tblStyle styleId="{D52ED082-F14C-41A4-9770-FA7A89D817B5}"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1297B48-2DE3-4D0B-A1FF-A4558028693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162" Type="http://customschemas.google.com/relationships/presentationmetadata" Target="meta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ArialBlack-regular.fntdata"/><Relationship Id="rId54" Type="http://schemas.openxmlformats.org/officeDocument/2006/relationships/slide" Target="slides/slide48.xml"/><Relationship Id="rId160" Type="http://schemas.openxmlformats.org/officeDocument/2006/relationships/font" Target="fonts/Tahoma-bold.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Tahoma-regular.fntdata"/><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Constantia-boldItalic.fntdata"/><Relationship Id="rId157" Type="http://schemas.openxmlformats.org/officeDocument/2006/relationships/font" Target="fonts/Constantia-italic.fntdata"/><Relationship Id="rId156" Type="http://schemas.openxmlformats.org/officeDocument/2006/relationships/font" Target="fonts/Constantia-bold.fntdata"/><Relationship Id="rId155" Type="http://schemas.openxmlformats.org/officeDocument/2006/relationships/font" Target="fonts/Constanti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da7c634b4f_0_783: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9" name="Google Shape;1009;gda7c634b4f_0_783: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10" name="Google Shape;1010;gda7c634b4f_0_783: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1" name="Google Shape;1011;gda7c634b4f_0_78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da7c634b4f_0_791: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8" name="Google Shape;1018;gda7c634b4f_0_791: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19" name="Google Shape;1019;gda7c634b4f_0_791: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0" name="Google Shape;1020;gda7c634b4f_0_79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da7c634b4f_0_799: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7" name="Google Shape;1027;gda7c634b4f_0_799: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28" name="Google Shape;1028;gda7c634b4f_0_799: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gda7c634b4f_0_79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da7c634b4f_0_807: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6" name="Google Shape;1036;gda7c634b4f_0_807: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37" name="Google Shape;1037;gda7c634b4f_0_807: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8" name="Google Shape;1038;gda7c634b4f_0_80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da7c634b4f_0_815: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5" name="Google Shape;1045;gda7c634b4f_0_815: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46" name="Google Shape;1046;gda7c634b4f_0_815: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gda7c634b4f_0_81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da7c634b4f_0_823: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54" name="Google Shape;1054;gda7c634b4f_0_823: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55" name="Google Shape;1055;gda7c634b4f_0_823: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6" name="Google Shape;1056;gda7c634b4f_0_82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da7c634b4f_0_831: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3" name="Google Shape;1063;gda7c634b4f_0_831: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64" name="Google Shape;1064;gda7c634b4f_0_831: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5" name="Google Shape;1065;gda7c634b4f_0_83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da7c634b4f_0_839: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72" name="Google Shape;1072;gda7c634b4f_0_839: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73" name="Google Shape;1073;gda7c634b4f_0_839: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gda7c634b4f_0_83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da7c634b4f_0_848: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2" name="Google Shape;1082;gda7c634b4f_0_848: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83" name="Google Shape;1083;gda7c634b4f_0_848: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gda7c634b4f_0_848: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da7c634b4f_0_856: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1" name="Google Shape;1091;gda7c634b4f_0_856: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92" name="Google Shape;1092;gda7c634b4f_0_856: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gda7c634b4f_0_856: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da7c634b4f_0_864: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0" name="Google Shape;1100;gda7c634b4f_0_864: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01" name="Google Shape;1101;gda7c634b4f_0_864: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gda7c634b4f_0_864: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da7c634b4f_0_872: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9" name="Google Shape;1109;gda7c634b4f_0_872: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10" name="Google Shape;1110;gda7c634b4f_0_872: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1" name="Google Shape;1111;gda7c634b4f_0_872: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da7c634b4f_0_880: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18" name="Google Shape;1118;gda7c634b4f_0_880: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19" name="Google Shape;1119;gda7c634b4f_0_880: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gda7c634b4f_0_88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da7c634b4f_0_887: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6" name="Google Shape;1126;gda7c634b4f_0_887: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27" name="Google Shape;1127;gda7c634b4f_0_887: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gda7c634b4f_0_88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da7c634b4f_0_895: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5" name="Google Shape;1135;gda7c634b4f_0_895: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36" name="Google Shape;1136;gda7c634b4f_0_895: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gda7c634b4f_0_89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da7c634b4f_0_903: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4" name="Google Shape;1144;gda7c634b4f_0_903: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45" name="Google Shape;1145;gda7c634b4f_0_903: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gda7c634b4f_0_90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da7c634b4f_0_911: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3" name="Google Shape;1153;gda7c634b4f_0_911: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54" name="Google Shape;1154;gda7c634b4f_0_911: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gda7c634b4f_0_91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da7c634b4f_0_919: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2" name="Google Shape;1162;gda7c634b4f_0_919: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63" name="Google Shape;1163;gda7c634b4f_0_919: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gda7c634b4f_0_91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da7c634b4f_0_927: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1" name="Google Shape;1171;gda7c634b4f_0_927: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72" name="Google Shape;1172;gda7c634b4f_0_927: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gda7c634b4f_0_92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da7c634b4f_0_935: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0" name="Google Shape;1180;gda7c634b4f_0_935: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81" name="Google Shape;1181;gda7c634b4f_0_935: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2" name="Google Shape;1182;gda7c634b4f_0_93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da7c634b4f_0_943: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9" name="Google Shape;1189;gda7c634b4f_0_943: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90" name="Google Shape;1190;gda7c634b4f_0_943: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gda7c634b4f_0_94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da7c634b4f_0_951: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8" name="Google Shape;1198;gda7c634b4f_0_951: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99" name="Google Shape;1199;gda7c634b4f_0_951: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0" name="Google Shape;1200;gda7c634b4f_0_95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da7c634b4f_0_959: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7" name="Google Shape;1207;gda7c634b4f_0_959: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08" name="Google Shape;1208;gda7c634b4f_0_959: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gda7c634b4f_0_95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da7c634b4f_0_967: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6" name="Google Shape;1216;gda7c634b4f_0_967: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17" name="Google Shape;1217;gda7c634b4f_0_967: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8" name="Google Shape;1218;gda7c634b4f_0_96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da7c634b4f_0_975: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5" name="Google Shape;1225;gda7c634b4f_0_975: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26" name="Google Shape;1226;gda7c634b4f_0_975: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gda7c634b4f_0_97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da7c634b4f_0_983: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4" name="Google Shape;1234;gda7c634b4f_0_983: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35" name="Google Shape;1235;gda7c634b4f_0_983: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gda7c634b4f_0_98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da7c634b4f_0_991: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3" name="Google Shape;1243;gda7c634b4f_0_991: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44" name="Google Shape;1244;gda7c634b4f_0_991: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gda7c634b4f_0_99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da7c634b4f_0_999: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2" name="Google Shape;1252;gda7c634b4f_0_999:notes"/>
          <p:cNvSpPr/>
          <p:nvPr>
            <p:ph idx="2" type="sldImg"/>
          </p:nvPr>
        </p:nvSpPr>
        <p:spPr>
          <a:xfrm>
            <a:off x="993775" y="766763"/>
            <a:ext cx="5105400" cy="38274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53" name="Google Shape;1253;gda7c634b4f_0_999:notes"/>
          <p:cNvSpPr txBox="1"/>
          <p:nvPr>
            <p:ph idx="1" type="body"/>
          </p:nvPr>
        </p:nvSpPr>
        <p:spPr>
          <a:xfrm>
            <a:off x="709613" y="4859338"/>
            <a:ext cx="5673600" cy="459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da7c634b4f_0_1004: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8" name="Google Shape;1258;gda7c634b4f_0_1004:notes"/>
          <p:cNvSpPr/>
          <p:nvPr>
            <p:ph idx="2" type="sldImg"/>
          </p:nvPr>
        </p:nvSpPr>
        <p:spPr>
          <a:xfrm>
            <a:off x="141288" y="766763"/>
            <a:ext cx="68199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59" name="Google Shape;1259;gda7c634b4f_0_1004: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0" name="Google Shape;1260;gda7c634b4f_0_1004: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da7c634b4f_0_1012: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7" name="Google Shape;1267;gda7c634b4f_0_1012:notes"/>
          <p:cNvSpPr/>
          <p:nvPr>
            <p:ph idx="2" type="sldImg"/>
          </p:nvPr>
        </p:nvSpPr>
        <p:spPr>
          <a:xfrm>
            <a:off x="993775" y="766763"/>
            <a:ext cx="5105400" cy="38274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68" name="Google Shape;1268;gda7c634b4f_0_1012:notes"/>
          <p:cNvSpPr txBox="1"/>
          <p:nvPr>
            <p:ph idx="1" type="body"/>
          </p:nvPr>
        </p:nvSpPr>
        <p:spPr>
          <a:xfrm>
            <a:off x="709613" y="4859338"/>
            <a:ext cx="5673600" cy="459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da7c634b4f_0_1017: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3" name="Google Shape;1273;gda7c634b4f_0_1017: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74" name="Google Shape;1274;gda7c634b4f_0_1017: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5" name="Google Shape;1275;gda7c634b4f_0_101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da7c634b4f_0_1025: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2" name="Google Shape;1282;gda7c634b4f_0_1025: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83" name="Google Shape;1283;gda7c634b4f_0_1025: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4" name="Google Shape;1284;gda7c634b4f_0_102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da7c634b4f_0_1033: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1" name="Google Shape;1291;gda7c634b4f_0_1033:notes"/>
          <p:cNvSpPr/>
          <p:nvPr>
            <p:ph idx="2" type="sldImg"/>
          </p:nvPr>
        </p:nvSpPr>
        <p:spPr>
          <a:xfrm>
            <a:off x="141288" y="766763"/>
            <a:ext cx="68199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92" name="Google Shape;1292;gda7c634b4f_0_1033: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 name="Google Shape;1293;gda7c634b4f_0_103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da7c634b4f_0_1041: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0" name="Google Shape;1300;gda7c634b4f_0_1041:notes"/>
          <p:cNvSpPr/>
          <p:nvPr>
            <p:ph idx="2" type="sldImg"/>
          </p:nvPr>
        </p:nvSpPr>
        <p:spPr>
          <a:xfrm>
            <a:off x="993775" y="766763"/>
            <a:ext cx="5105400" cy="38274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01" name="Google Shape;1301;gda7c634b4f_0_1041:notes"/>
          <p:cNvSpPr txBox="1"/>
          <p:nvPr>
            <p:ph idx="1" type="body"/>
          </p:nvPr>
        </p:nvSpPr>
        <p:spPr>
          <a:xfrm>
            <a:off x="709613" y="4859338"/>
            <a:ext cx="5673600" cy="459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da7c634b4f_0_1046: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6" name="Google Shape;1306;gda7c634b4f_0_1046: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07" name="Google Shape;1307;gda7c634b4f_0_1046: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8" name="Google Shape;1308;gda7c634b4f_0_1046: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da7c634b4f_0_1054: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15" name="Google Shape;1315;gda7c634b4f_0_1054: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16" name="Google Shape;1316;gda7c634b4f_0_1054: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7" name="Google Shape;1317;gda7c634b4f_0_1054: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da7c634b4f_0_1062: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4" name="Google Shape;1324;gda7c634b4f_0_1062: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25" name="Google Shape;1325;gda7c634b4f_0_1062: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6" name="Google Shape;1326;gda7c634b4f_0_1062: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da7c634b4f_0_1070: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3" name="Google Shape;1333;gda7c634b4f_0_1070:notes"/>
          <p:cNvSpPr/>
          <p:nvPr>
            <p:ph idx="2" type="sldImg"/>
          </p:nvPr>
        </p:nvSpPr>
        <p:spPr>
          <a:xfrm>
            <a:off x="141288" y="766763"/>
            <a:ext cx="68199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34" name="Google Shape;1334;gda7c634b4f_0_1070: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gda7c634b4f_0_107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da7c634b4f_0_1078: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2" name="Google Shape;1342;gda7c634b4f_0_1078: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43" name="Google Shape;1343;gda7c634b4f_0_1078: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4" name="Google Shape;1344;gda7c634b4f_0_1078: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da7c634b4f_0_1086: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1" name="Google Shape;1351;gda7c634b4f_0_1086: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52" name="Google Shape;1352;gda7c634b4f_0_1086: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3" name="Google Shape;1353;gda7c634b4f_0_1086: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da7c634b4f_0_1094: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gda7c634b4f_0_1094:notes"/>
          <p:cNvSpPr/>
          <p:nvPr>
            <p:ph idx="2" type="sldImg"/>
          </p:nvPr>
        </p:nvSpPr>
        <p:spPr>
          <a:xfrm>
            <a:off x="993775" y="766763"/>
            <a:ext cx="5105400" cy="38274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61" name="Google Shape;1361;gda7c634b4f_0_1094:notes"/>
          <p:cNvSpPr txBox="1"/>
          <p:nvPr>
            <p:ph idx="1" type="body"/>
          </p:nvPr>
        </p:nvSpPr>
        <p:spPr>
          <a:xfrm>
            <a:off x="709613" y="4859338"/>
            <a:ext cx="5673600" cy="459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da7c634b4f_0_1099: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6" name="Google Shape;1366;gda7c634b4f_0_1099: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67" name="Google Shape;1367;gda7c634b4f_0_1099: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8" name="Google Shape;1368;gda7c634b4f_0_109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da7c634b4f_0_1107: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5" name="Google Shape;1375;gda7c634b4f_0_1107:notes"/>
          <p:cNvSpPr/>
          <p:nvPr>
            <p:ph idx="2" type="sldImg"/>
          </p:nvPr>
        </p:nvSpPr>
        <p:spPr>
          <a:xfrm>
            <a:off x="995363" y="766763"/>
            <a:ext cx="5102100" cy="38274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76" name="Google Shape;1376;gda7c634b4f_0_1107:notes"/>
          <p:cNvSpPr txBox="1"/>
          <p:nvPr/>
        </p:nvSpPr>
        <p:spPr>
          <a:xfrm>
            <a:off x="709613" y="4859338"/>
            <a:ext cx="5673600" cy="4595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7" name="Google Shape;1377;gda7c634b4f_0_1107:notes"/>
          <p:cNvSpPr txBox="1"/>
          <p:nvPr/>
        </p:nvSpPr>
        <p:spPr>
          <a:xfrm>
            <a:off x="4022725" y="9717088"/>
            <a:ext cx="3068700" cy="501600"/>
          </a:xfrm>
          <a:prstGeom prst="rect">
            <a:avLst/>
          </a:prstGeom>
          <a:noFill/>
          <a:ln>
            <a:noFill/>
          </a:ln>
        </p:spPr>
        <p:txBody>
          <a:bodyPr anchorCtr="0" anchor="b" bIns="49675" lIns="99000" spcFirstLastPara="1" rIns="99000" wrap="square" tIns="49675">
            <a:noAutofit/>
          </a:bodyPr>
          <a:lstStyle/>
          <a:p>
            <a:pPr indent="0" lvl="0" marL="0" marR="0" rtl="0" algn="r">
              <a:spcBef>
                <a:spcPts val="0"/>
              </a:spcBef>
              <a:spcAft>
                <a:spcPts val="0"/>
              </a:spcAft>
              <a:buClr>
                <a:srgbClr val="000000"/>
              </a:buClr>
              <a:buSzPts val="1300"/>
              <a:buFont typeface="Calibri"/>
              <a:buNone/>
            </a:pPr>
            <a:fld id="{00000000-1234-1234-1234-123412341234}" type="slidenum">
              <a:rPr lang="en-US" sz="1300">
                <a:solidFill>
                  <a:srgbClr val="000000"/>
                </a:solidFill>
                <a:latin typeface="Calibri"/>
                <a:ea typeface="Calibri"/>
                <a:cs typeface="Calibri"/>
                <a:sym typeface="Calibri"/>
              </a:rPr>
              <a:t>‹#›</a:t>
            </a:fld>
            <a:endParaRPr sz="1300">
              <a:solidFill>
                <a:srgbClr val="000000"/>
              </a:solidFill>
              <a:latin typeface="Calibri"/>
              <a:ea typeface="Calibri"/>
              <a:cs typeface="Calibri"/>
              <a:sym typeface="Calibri"/>
            </a:endParaRPr>
          </a:p>
        </p:txBody>
      </p:sp>
      <p:sp>
        <p:nvSpPr>
          <p:cNvPr id="1378" name="Google Shape;1378;gda7c634b4f_0_110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da7c634b4f_0_1127: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6" name="Google Shape;1396;gda7c634b4f_0_1127: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97" name="Google Shape;1397;gda7c634b4f_0_1127: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8" name="Google Shape;1398;gda7c634b4f_0_112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da7c634b4f_0_1135: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5" name="Google Shape;1405;gda7c634b4f_0_1135: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06" name="Google Shape;1406;gda7c634b4f_0_1135: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7" name="Google Shape;1407;gda7c634b4f_0_113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da7c634b4f_0_1143: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4" name="Google Shape;1414;gda7c634b4f_0_1143: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15" name="Google Shape;1415;gda7c634b4f_0_1143: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6" name="Google Shape;1416;gda7c634b4f_0_114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da7c634b4f_0_1151: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23" name="Google Shape;1423;gda7c634b4f_0_1151:notes"/>
          <p:cNvSpPr/>
          <p:nvPr>
            <p:ph idx="2" type="sldImg"/>
          </p:nvPr>
        </p:nvSpPr>
        <p:spPr>
          <a:xfrm>
            <a:off x="141288" y="766763"/>
            <a:ext cx="68199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24" name="Google Shape;1424;gda7c634b4f_0_1151: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5" name="Google Shape;1425;gda7c634b4f_0_115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da7c634b4f_0_1159: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2" name="Google Shape;1432;gda7c634b4f_0_1159:notes"/>
          <p:cNvSpPr/>
          <p:nvPr>
            <p:ph idx="2" type="sldImg"/>
          </p:nvPr>
        </p:nvSpPr>
        <p:spPr>
          <a:xfrm>
            <a:off x="141288" y="766763"/>
            <a:ext cx="68199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33" name="Google Shape;1433;gda7c634b4f_0_1159: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4" name="Google Shape;1434;gda7c634b4f_0_115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da7c634b4f_0_1167: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1" name="Google Shape;1441;gda7c634b4f_0_1167:notes"/>
          <p:cNvSpPr/>
          <p:nvPr>
            <p:ph idx="2" type="sldImg"/>
          </p:nvPr>
        </p:nvSpPr>
        <p:spPr>
          <a:xfrm>
            <a:off x="144463" y="766763"/>
            <a:ext cx="6804000" cy="38274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42" name="Google Shape;1442;gda7c634b4f_0_1167:notes"/>
          <p:cNvSpPr txBox="1"/>
          <p:nvPr/>
        </p:nvSpPr>
        <p:spPr>
          <a:xfrm>
            <a:off x="709613" y="4859338"/>
            <a:ext cx="5673600" cy="4595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3" name="Google Shape;1443;gda7c634b4f_0_1167:notes"/>
          <p:cNvSpPr txBox="1"/>
          <p:nvPr/>
        </p:nvSpPr>
        <p:spPr>
          <a:xfrm>
            <a:off x="4022725" y="9717088"/>
            <a:ext cx="3068700" cy="501600"/>
          </a:xfrm>
          <a:prstGeom prst="rect">
            <a:avLst/>
          </a:prstGeom>
          <a:noFill/>
          <a:ln>
            <a:noFill/>
          </a:ln>
        </p:spPr>
        <p:txBody>
          <a:bodyPr anchorCtr="0" anchor="b" bIns="49675" lIns="99000" spcFirstLastPara="1" rIns="99000" wrap="square" tIns="49675">
            <a:noAutofit/>
          </a:bodyPr>
          <a:lstStyle/>
          <a:p>
            <a:pPr indent="0" lvl="0" marL="0" marR="0" rtl="0" algn="r">
              <a:spcBef>
                <a:spcPts val="0"/>
              </a:spcBef>
              <a:spcAft>
                <a:spcPts val="0"/>
              </a:spcAft>
              <a:buClr>
                <a:srgbClr val="000000"/>
              </a:buClr>
              <a:buSzPts val="1300"/>
              <a:buFont typeface="Calibri"/>
              <a:buNone/>
            </a:pPr>
            <a:fld id="{00000000-1234-1234-1234-123412341234}" type="slidenum">
              <a:rPr lang="en-US" sz="1300">
                <a:solidFill>
                  <a:srgbClr val="000000"/>
                </a:solidFill>
                <a:latin typeface="Calibri"/>
                <a:ea typeface="Calibri"/>
                <a:cs typeface="Calibri"/>
                <a:sym typeface="Calibri"/>
              </a:rPr>
              <a:t>‹#›</a:t>
            </a:fld>
            <a:endParaRPr sz="1300">
              <a:solidFill>
                <a:srgbClr val="000000"/>
              </a:solidFill>
              <a:latin typeface="Calibri"/>
              <a:ea typeface="Calibri"/>
              <a:cs typeface="Calibri"/>
              <a:sym typeface="Calibri"/>
            </a:endParaRPr>
          </a:p>
        </p:txBody>
      </p:sp>
      <p:sp>
        <p:nvSpPr>
          <p:cNvPr id="1444" name="Google Shape;1444;gda7c634b4f_0_116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3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3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3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3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3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a7c634b4f_0_0: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da7c634b4f_0_0: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 name="Google Shape;117;p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da7c634b4f_0_7: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da7c634b4f_0_7: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a7c634b4f_0_14: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da7c634b4f_0_14: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a7c634b4f_0_23: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da7c634b4f_0_23: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a7c634b4f_0_31: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da7c634b4f_0_31: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a7c634b4f_0_38: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da7c634b4f_0_38: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a7c634b4f_0_49: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da7c634b4f_0_49: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a7c634b4f_0_57: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da7c634b4f_0_57: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a7c634b4f_0_64: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da7c634b4f_0_64: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a7c634b4f_0_71: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da7c634b4f_0_71: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a7c634b4f_0_78: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da7c634b4f_0_78: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da7c634b4f_0_85: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da7c634b4f_0_85: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a7c634b4f_0_92: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da7c634b4f_0_92: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da7c634b4f_0_99: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da7c634b4f_0_99: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a7c634b4f_0_28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gda7c634b4f_0_28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a7c634b4f_0_292: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da7c634b4f_0_292: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da7c634b4f_0_298: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da7c634b4f_0_29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da7c634b4f_0_304: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da7c634b4f_0_30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da7c634b4f_0_313: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da7c634b4f_0_313: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gda7c634b4f_0_313: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da7c634b4f_0_326: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da7c634b4f_0_326: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da7c634b4f_0_37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gda7c634b4f_0_37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da7c634b4f_0_37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gda7c634b4f_0_37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da7c634b4f_0_38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gda7c634b4f_0_385: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da7c634b4f_0_39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da7c634b4f_0_39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da7c634b4f_0_416: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da7c634b4f_0_416: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da7c634b4f_0_42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gda7c634b4f_0_42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da7c634b4f_0_434: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da7c634b4f_0_43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da7c634b4f_0_44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gda7c634b4f_0_44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da7c634b4f_0_44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gda7c634b4f_0_44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da7c634b4f_0_50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gda7c634b4f_0_50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da7c634b4f_0_51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da7c634b4f_0_51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da7c634b4f_0_52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gda7c634b4f_0_525: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da7c634b4f_0_53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da7c634b4f_0_53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da7c634b4f_0_536: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da7c634b4f_0_536: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da7c634b4f_0_54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da7c634b4f_0_54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da7c634b4f_0_54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da7c634b4f_0_545: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da7c634b4f_0_54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da7c634b4f_0_54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da7c634b4f_0_55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gda7c634b4f_0_553: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da7c634b4f_0_55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gda7c634b4f_0_55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da7c634b4f_0_56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gda7c634b4f_0_56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da7c634b4f_0_60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gda7c634b4f_0_60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6" name="Google Shape;146;p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9: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da7c634b4f_0_61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gda7c634b4f_0_613: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da7c634b4f_0_618: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gda7c634b4f_0_61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da7c634b4f_0_624: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gda7c634b4f_0_62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da7c634b4f_0_63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da7c634b4f_0_63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da7c634b4f_0_63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gda7c634b4f_0_635: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da7c634b4f_0_63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gda7c634b4f_0_63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da7c634b4f_0_644: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gda7c634b4f_0_64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da7c634b4f_0_64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 name="Google Shape;895;gda7c634b4f_0_64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da7c634b4f_0_65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da7c634b4f_0_653: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da7c634b4f_0_65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 name="Google Shape;908;gda7c634b4f_0_65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3" name="Google Shape;153;p1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0: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da7c634b4f_0_70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gda7c634b4f_0_70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da7c634b4f_0_712: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9" name="Google Shape;929;gda7c634b4f_0_712: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30" name="Google Shape;930;gda7c634b4f_0_712: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 name="Google Shape;931;gda7c634b4f_0_712: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da7c634b4f_0_722: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0" name="Google Shape;940;gda7c634b4f_0_722: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41" name="Google Shape;941;gda7c634b4f_0_722: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 name="Google Shape;942;gda7c634b4f_0_722: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da7c634b4f_0_730: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9" name="Google Shape;949;gda7c634b4f_0_730:notes"/>
          <p:cNvSpPr/>
          <p:nvPr>
            <p:ph idx="2" type="sldImg"/>
          </p:nvPr>
        </p:nvSpPr>
        <p:spPr>
          <a:xfrm>
            <a:off x="993775" y="766763"/>
            <a:ext cx="5105400" cy="38274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50" name="Google Shape;950;gda7c634b4f_0_730:notes"/>
          <p:cNvSpPr txBox="1"/>
          <p:nvPr>
            <p:ph idx="1" type="body"/>
          </p:nvPr>
        </p:nvSpPr>
        <p:spPr>
          <a:xfrm>
            <a:off x="709613" y="4859338"/>
            <a:ext cx="5673600" cy="459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da7c634b4f_0_735: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55" name="Google Shape;955;gda7c634b4f_0_735: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56" name="Google Shape;956;gda7c634b4f_0_735: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gda7c634b4f_0_73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da7c634b4f_0_743: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64" name="Google Shape;964;gda7c634b4f_0_743: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65" name="Google Shape;965;gda7c634b4f_0_743: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gda7c634b4f_0_74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da7c634b4f_0_751: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3" name="Google Shape;973;gda7c634b4f_0_751: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74" name="Google Shape;974;gda7c634b4f_0_751: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5" name="Google Shape;975;gda7c634b4f_0_75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da7c634b4f_0_759: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2" name="Google Shape;982;gda7c634b4f_0_759: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83" name="Google Shape;983;gda7c634b4f_0_759: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gda7c634b4f_0_75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da7c634b4f_0_767: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1" name="Google Shape;991;gda7c634b4f_0_767: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92" name="Google Shape;992;gda7c634b4f_0_767: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gda7c634b4f_0_76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da7c634b4f_0_775: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0" name="Google Shape;1000;gda7c634b4f_0_775:notes"/>
          <p:cNvSpPr/>
          <p:nvPr>
            <p:ph idx="2" type="sldImg"/>
          </p:nvPr>
        </p:nvSpPr>
        <p:spPr>
          <a:xfrm>
            <a:off x="993775" y="766763"/>
            <a:ext cx="5115000" cy="3837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01" name="Google Shape;1001;gda7c634b4f_0_775:notes"/>
          <p:cNvSpPr txBox="1"/>
          <p:nvPr/>
        </p:nvSpPr>
        <p:spPr>
          <a:xfrm>
            <a:off x="709613" y="4859338"/>
            <a:ext cx="5683200" cy="460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2" name="Google Shape;1002;gda7c634b4f_0_77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da7c634b4f_0_185"/>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da7c634b4f_0_185"/>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da7c634b4f_0_1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da7c634b4f_0_220"/>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da7c634b4f_0_220"/>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da7c634b4f_0_2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da7c634b4f_0_2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da7c634b4f_0_226"/>
          <p:cNvSpPr txBox="1"/>
          <p:nvPr>
            <p:ph type="title"/>
          </p:nvPr>
        </p:nvSpPr>
        <p:spPr>
          <a:xfrm>
            <a:off x="2884043" y="308228"/>
            <a:ext cx="6423900" cy="6966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500"/>
              <a:buNone/>
              <a:defRPr b="0" i="0" sz="4200">
                <a:solidFill>
                  <a:schemeClr val="dk1"/>
                </a:solidFill>
                <a:latin typeface="Calibri"/>
                <a:ea typeface="Calibri"/>
                <a:cs typeface="Calibri"/>
                <a:sym typeface="Calibri"/>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6" name="Google Shape;56;gda7c634b4f_0_226"/>
          <p:cNvSpPr txBox="1"/>
          <p:nvPr>
            <p:ph idx="1" type="body"/>
          </p:nvPr>
        </p:nvSpPr>
        <p:spPr>
          <a:xfrm>
            <a:off x="2333370" y="2024812"/>
            <a:ext cx="8647500" cy="17697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2200"/>
              <a:buNone/>
              <a:defRPr b="0" i="0" sz="3000">
                <a:solidFill>
                  <a:schemeClr val="dk1"/>
                </a:solidFill>
                <a:latin typeface="Arial Black"/>
                <a:ea typeface="Arial Black"/>
                <a:cs typeface="Arial Black"/>
                <a:sym typeface="Arial Black"/>
              </a:defRPr>
            </a:lvl1pPr>
            <a:lvl2pPr indent="-228600" lvl="1" marL="914400" rtl="0" algn="l">
              <a:spcBef>
                <a:spcPts val="1600"/>
              </a:spcBef>
              <a:spcAft>
                <a:spcPts val="0"/>
              </a:spcAft>
              <a:buSzPts val="1600"/>
              <a:buNone/>
              <a:defRPr sz="1600"/>
            </a:lvl2pPr>
            <a:lvl3pPr indent="-228600" lvl="2" marL="1371600" rtl="0" algn="l">
              <a:spcBef>
                <a:spcPts val="1600"/>
              </a:spcBef>
              <a:spcAft>
                <a:spcPts val="0"/>
              </a:spcAft>
              <a:buSzPts val="1800"/>
              <a:buNone/>
              <a:defRPr sz="1800"/>
            </a:lvl3pPr>
            <a:lvl4pPr indent="-228600" lvl="3" marL="1828800" rtl="0" algn="l">
              <a:spcBef>
                <a:spcPts val="1600"/>
              </a:spcBef>
              <a:spcAft>
                <a:spcPts val="0"/>
              </a:spcAft>
              <a:buSzPts val="1700"/>
              <a:buNone/>
              <a:defRPr sz="1700"/>
            </a:lvl4pPr>
            <a:lvl5pPr indent="-228600" lvl="4" marL="2286000" rtl="0" algn="l">
              <a:spcBef>
                <a:spcPts val="1600"/>
              </a:spcBef>
              <a:spcAft>
                <a:spcPts val="0"/>
              </a:spcAft>
              <a:buSzPts val="1700"/>
              <a:buNone/>
              <a:defRPr sz="1700"/>
            </a:lvl5pPr>
            <a:lvl6pPr indent="-228600" lvl="5" marL="2743200" rtl="0" algn="l">
              <a:spcBef>
                <a:spcPts val="1600"/>
              </a:spcBef>
              <a:spcAft>
                <a:spcPts val="0"/>
              </a:spcAft>
              <a:buSzPts val="1700"/>
              <a:buNone/>
              <a:defRPr sz="1700"/>
            </a:lvl6pPr>
            <a:lvl7pPr indent="-228600" lvl="6" marL="3200400" rtl="0" algn="l">
              <a:spcBef>
                <a:spcPts val="1600"/>
              </a:spcBef>
              <a:spcAft>
                <a:spcPts val="0"/>
              </a:spcAft>
              <a:buSzPts val="1700"/>
              <a:buNone/>
              <a:defRPr sz="1700"/>
            </a:lvl7pPr>
            <a:lvl8pPr indent="-228600" lvl="7" marL="3657600" rtl="0" algn="l">
              <a:spcBef>
                <a:spcPts val="1600"/>
              </a:spcBef>
              <a:spcAft>
                <a:spcPts val="0"/>
              </a:spcAft>
              <a:buSzPts val="1700"/>
              <a:buNone/>
              <a:defRPr sz="1700"/>
            </a:lvl8pPr>
            <a:lvl9pPr indent="-228600" lvl="8" marL="4114800" rtl="0" algn="l">
              <a:spcBef>
                <a:spcPts val="1600"/>
              </a:spcBef>
              <a:spcAft>
                <a:spcPts val="1600"/>
              </a:spcAft>
              <a:buSzPts val="1700"/>
              <a:buNone/>
              <a:defRPr sz="1700"/>
            </a:lvl9pPr>
          </a:lstStyle>
          <a:p/>
        </p:txBody>
      </p:sp>
      <p:sp>
        <p:nvSpPr>
          <p:cNvPr id="57" name="Google Shape;57;gda7c634b4f_0_226"/>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gda7c634b4f_0_226"/>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gda7c634b4f_0_226"/>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gda7c634b4f_0_232"/>
          <p:cNvSpPr txBox="1"/>
          <p:nvPr>
            <p:ph type="title"/>
          </p:nvPr>
        </p:nvSpPr>
        <p:spPr>
          <a:xfrm>
            <a:off x="839788" y="457200"/>
            <a:ext cx="3932100" cy="16002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3700"/>
              <a:buNone/>
              <a:defRPr sz="32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2" name="Google Shape;62;gda7c634b4f_0_232"/>
          <p:cNvSpPr txBox="1"/>
          <p:nvPr>
            <p:ph idx="1" type="body"/>
          </p:nvPr>
        </p:nvSpPr>
        <p:spPr>
          <a:xfrm>
            <a:off x="5183188" y="987425"/>
            <a:ext cx="6172200" cy="48735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2400"/>
              <a:buNone/>
              <a:defRPr sz="3200"/>
            </a:lvl1pPr>
            <a:lvl2pPr indent="-228600" lvl="1" marL="914400" rtl="0" algn="l">
              <a:spcBef>
                <a:spcPts val="1600"/>
              </a:spcBef>
              <a:spcAft>
                <a:spcPts val="0"/>
              </a:spcAft>
              <a:buSzPts val="1900"/>
              <a:buNone/>
              <a:defRPr sz="2800"/>
            </a:lvl2pPr>
            <a:lvl3pPr indent="-228600" lvl="2" marL="1371600" rtl="0" algn="l">
              <a:spcBef>
                <a:spcPts val="1600"/>
              </a:spcBef>
              <a:spcAft>
                <a:spcPts val="0"/>
              </a:spcAft>
              <a:buSzPts val="1900"/>
              <a:buNone/>
              <a:defRPr sz="2400"/>
            </a:lvl3pPr>
            <a:lvl4pPr indent="-228600" lvl="3" marL="1828800" rtl="0" algn="l">
              <a:spcBef>
                <a:spcPts val="1600"/>
              </a:spcBef>
              <a:spcAft>
                <a:spcPts val="0"/>
              </a:spcAft>
              <a:buSzPts val="1900"/>
              <a:buNone/>
              <a:defRPr sz="2000"/>
            </a:lvl4pPr>
            <a:lvl5pPr indent="-228600" lvl="4" marL="2286000" rtl="0" algn="l">
              <a:spcBef>
                <a:spcPts val="1600"/>
              </a:spcBef>
              <a:spcAft>
                <a:spcPts val="0"/>
              </a:spcAft>
              <a:buSzPts val="1900"/>
              <a:buNone/>
              <a:defRPr sz="2000"/>
            </a:lvl5pPr>
            <a:lvl6pPr indent="-228600" lvl="5" marL="2743200" rtl="0" algn="l">
              <a:spcBef>
                <a:spcPts val="1600"/>
              </a:spcBef>
              <a:spcAft>
                <a:spcPts val="0"/>
              </a:spcAft>
              <a:buSzPts val="1900"/>
              <a:buNone/>
              <a:defRPr sz="2000"/>
            </a:lvl6pPr>
            <a:lvl7pPr indent="-228600" lvl="6" marL="3200400" rtl="0" algn="l">
              <a:spcBef>
                <a:spcPts val="1600"/>
              </a:spcBef>
              <a:spcAft>
                <a:spcPts val="0"/>
              </a:spcAft>
              <a:buSzPts val="1900"/>
              <a:buNone/>
              <a:defRPr sz="2000"/>
            </a:lvl7pPr>
            <a:lvl8pPr indent="-228600" lvl="7" marL="3657600" rtl="0" algn="l">
              <a:spcBef>
                <a:spcPts val="1600"/>
              </a:spcBef>
              <a:spcAft>
                <a:spcPts val="0"/>
              </a:spcAft>
              <a:buSzPts val="1900"/>
              <a:buNone/>
              <a:defRPr sz="2000"/>
            </a:lvl8pPr>
            <a:lvl9pPr indent="-228600" lvl="8" marL="4114800" rtl="0" algn="l">
              <a:spcBef>
                <a:spcPts val="1600"/>
              </a:spcBef>
              <a:spcAft>
                <a:spcPts val="1600"/>
              </a:spcAft>
              <a:buSzPts val="1900"/>
              <a:buNone/>
              <a:defRPr sz="2000"/>
            </a:lvl9pPr>
          </a:lstStyle>
          <a:p/>
        </p:txBody>
      </p:sp>
      <p:sp>
        <p:nvSpPr>
          <p:cNvPr id="63" name="Google Shape;63;gda7c634b4f_0_232"/>
          <p:cNvSpPr txBox="1"/>
          <p:nvPr>
            <p:ph idx="2" type="body"/>
          </p:nvPr>
        </p:nvSpPr>
        <p:spPr>
          <a:xfrm>
            <a:off x="839788" y="2057400"/>
            <a:ext cx="3932100" cy="38115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Clr>
                <a:schemeClr val="dk1"/>
              </a:buClr>
              <a:buSzPts val="1600"/>
              <a:buFont typeface="Arial Black"/>
              <a:buNone/>
              <a:defRPr sz="1600"/>
            </a:lvl1pPr>
            <a:lvl2pPr indent="-228600" lvl="1" marL="914400" rtl="0" algn="l">
              <a:spcBef>
                <a:spcPts val="1600"/>
              </a:spcBef>
              <a:spcAft>
                <a:spcPts val="0"/>
              </a:spcAft>
              <a:buSzPts val="1400"/>
              <a:buFont typeface="Calibri"/>
              <a:buNone/>
              <a:defRPr sz="1400"/>
            </a:lvl2pPr>
            <a:lvl3pPr indent="-228600" lvl="2" marL="1371600" rtl="0" algn="l">
              <a:spcBef>
                <a:spcPts val="1600"/>
              </a:spcBef>
              <a:spcAft>
                <a:spcPts val="0"/>
              </a:spcAft>
              <a:buSzPts val="1200"/>
              <a:buFont typeface="Calibri"/>
              <a:buNone/>
              <a:defRPr sz="1200"/>
            </a:lvl3pPr>
            <a:lvl4pPr indent="-228600" lvl="3" marL="1828800" rtl="0" algn="l">
              <a:spcBef>
                <a:spcPts val="1600"/>
              </a:spcBef>
              <a:spcAft>
                <a:spcPts val="0"/>
              </a:spcAft>
              <a:buSzPts val="1000"/>
              <a:buFont typeface="Calibri"/>
              <a:buNone/>
              <a:defRPr sz="1000"/>
            </a:lvl4pPr>
            <a:lvl5pPr indent="-228600" lvl="4" marL="2286000" rtl="0" algn="l">
              <a:spcBef>
                <a:spcPts val="1600"/>
              </a:spcBef>
              <a:spcAft>
                <a:spcPts val="0"/>
              </a:spcAft>
              <a:buSzPts val="1000"/>
              <a:buFont typeface="Calibri"/>
              <a:buNone/>
              <a:defRPr sz="1000"/>
            </a:lvl5pPr>
            <a:lvl6pPr indent="-228600" lvl="5" marL="2743200" rtl="0" algn="l">
              <a:spcBef>
                <a:spcPts val="1600"/>
              </a:spcBef>
              <a:spcAft>
                <a:spcPts val="0"/>
              </a:spcAft>
              <a:buSzPts val="1000"/>
              <a:buFont typeface="Calibri"/>
              <a:buNone/>
              <a:defRPr sz="1000"/>
            </a:lvl6pPr>
            <a:lvl7pPr indent="-228600" lvl="6" marL="3200400" rtl="0" algn="l">
              <a:spcBef>
                <a:spcPts val="1600"/>
              </a:spcBef>
              <a:spcAft>
                <a:spcPts val="0"/>
              </a:spcAft>
              <a:buSzPts val="1000"/>
              <a:buFont typeface="Calibri"/>
              <a:buNone/>
              <a:defRPr sz="1000"/>
            </a:lvl7pPr>
            <a:lvl8pPr indent="-228600" lvl="7" marL="3657600" rtl="0" algn="l">
              <a:spcBef>
                <a:spcPts val="1600"/>
              </a:spcBef>
              <a:spcAft>
                <a:spcPts val="0"/>
              </a:spcAft>
              <a:buSzPts val="1000"/>
              <a:buFont typeface="Calibri"/>
              <a:buNone/>
              <a:defRPr sz="1000"/>
            </a:lvl8pPr>
            <a:lvl9pPr indent="-228600" lvl="8" marL="4114800" rtl="0" algn="l">
              <a:spcBef>
                <a:spcPts val="1600"/>
              </a:spcBef>
              <a:spcAft>
                <a:spcPts val="1600"/>
              </a:spcAft>
              <a:buSzPts val="1000"/>
              <a:buFont typeface="Calibri"/>
              <a:buNone/>
              <a:defRPr sz="1000"/>
            </a:lvl9pPr>
          </a:lstStyle>
          <a:p/>
        </p:txBody>
      </p:sp>
      <p:sp>
        <p:nvSpPr>
          <p:cNvPr id="64" name="Google Shape;64;gda7c634b4f_0_232"/>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gda7c634b4f_0_232"/>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gda7c634b4f_0_232"/>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7" name="Shape 67"/>
        <p:cNvGrpSpPr/>
        <p:nvPr/>
      </p:nvGrpSpPr>
      <p:grpSpPr>
        <a:xfrm>
          <a:off x="0" y="0"/>
          <a:ext cx="0" cy="0"/>
          <a:chOff x="0" y="0"/>
          <a:chExt cx="0" cy="0"/>
        </a:xfrm>
      </p:grpSpPr>
      <p:sp>
        <p:nvSpPr>
          <p:cNvPr id="68" name="Google Shape;68;gda7c634b4f_0_239"/>
          <p:cNvSpPr txBox="1"/>
          <p:nvPr>
            <p:ph type="title"/>
          </p:nvPr>
        </p:nvSpPr>
        <p:spPr>
          <a:xfrm>
            <a:off x="2884043" y="308228"/>
            <a:ext cx="6423900" cy="6966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700"/>
              <a:buNone/>
              <a:defRPr b="0" i="0" sz="4400">
                <a:solidFill>
                  <a:schemeClr val="dk1"/>
                </a:solidFill>
                <a:latin typeface="Calibri"/>
                <a:ea typeface="Calibri"/>
                <a:cs typeface="Calibri"/>
                <a:sym typeface="Calibri"/>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9" name="Google Shape;69;gda7c634b4f_0_239"/>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gda7c634b4f_0_239"/>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gda7c634b4f_0_239"/>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 name="Shape 72"/>
        <p:cNvGrpSpPr/>
        <p:nvPr/>
      </p:nvGrpSpPr>
      <p:grpSpPr>
        <a:xfrm>
          <a:off x="0" y="0"/>
          <a:ext cx="0" cy="0"/>
          <a:chOff x="0" y="0"/>
          <a:chExt cx="0" cy="0"/>
        </a:xfrm>
      </p:grpSpPr>
      <p:sp>
        <p:nvSpPr>
          <p:cNvPr id="73" name="Google Shape;73;gda7c634b4f_0_495"/>
          <p:cNvSpPr txBox="1"/>
          <p:nvPr>
            <p:ph type="ctrTitle"/>
          </p:nvPr>
        </p:nvSpPr>
        <p:spPr>
          <a:xfrm>
            <a:off x="838200" y="359663"/>
            <a:ext cx="10515600" cy="1264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700"/>
              <a:buNone/>
              <a:defRPr b="0" i="0">
                <a:solidFill>
                  <a:schemeClr val="dk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4" name="Google Shape;74;gda7c634b4f_0_495"/>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400"/>
              <a:buNone/>
              <a:defRPr/>
            </a:lvl1pPr>
            <a:lvl2pPr lvl="1" rtl="0" algn="l">
              <a:spcBef>
                <a:spcPts val="1600"/>
              </a:spcBef>
              <a:spcAft>
                <a:spcPts val="0"/>
              </a:spcAft>
              <a:buSzPts val="1900"/>
              <a:buNone/>
              <a:defRPr/>
            </a:lvl2pPr>
            <a:lvl3pPr lvl="2" rtl="0" algn="l">
              <a:spcBef>
                <a:spcPts val="1600"/>
              </a:spcBef>
              <a:spcAft>
                <a:spcPts val="0"/>
              </a:spcAft>
              <a:buSzPts val="1900"/>
              <a:buNone/>
              <a:defRPr/>
            </a:lvl3pPr>
            <a:lvl4pPr lvl="3" rtl="0" algn="l">
              <a:spcBef>
                <a:spcPts val="1600"/>
              </a:spcBef>
              <a:spcAft>
                <a:spcPts val="0"/>
              </a:spcAft>
              <a:buSzPts val="1900"/>
              <a:buNone/>
              <a:defRPr/>
            </a:lvl4pPr>
            <a:lvl5pPr lvl="4" rtl="0" algn="l">
              <a:spcBef>
                <a:spcPts val="1600"/>
              </a:spcBef>
              <a:spcAft>
                <a:spcPts val="0"/>
              </a:spcAft>
              <a:buSzPts val="1900"/>
              <a:buNone/>
              <a:defRPr/>
            </a:lvl5pPr>
            <a:lvl6pPr lvl="5" rtl="0" algn="l">
              <a:spcBef>
                <a:spcPts val="1600"/>
              </a:spcBef>
              <a:spcAft>
                <a:spcPts val="0"/>
              </a:spcAft>
              <a:buSzPts val="1900"/>
              <a:buNone/>
              <a:defRPr/>
            </a:lvl6pPr>
            <a:lvl7pPr lvl="6" rtl="0" algn="l">
              <a:spcBef>
                <a:spcPts val="1600"/>
              </a:spcBef>
              <a:spcAft>
                <a:spcPts val="0"/>
              </a:spcAft>
              <a:buSzPts val="1900"/>
              <a:buNone/>
              <a:defRPr/>
            </a:lvl7pPr>
            <a:lvl8pPr lvl="7" rtl="0" algn="l">
              <a:spcBef>
                <a:spcPts val="1600"/>
              </a:spcBef>
              <a:spcAft>
                <a:spcPts val="0"/>
              </a:spcAft>
              <a:buSzPts val="1900"/>
              <a:buNone/>
              <a:defRPr/>
            </a:lvl8pPr>
            <a:lvl9pPr lvl="8" rtl="0" algn="l">
              <a:spcBef>
                <a:spcPts val="1600"/>
              </a:spcBef>
              <a:spcAft>
                <a:spcPts val="1600"/>
              </a:spcAft>
              <a:buSzPts val="1900"/>
              <a:buNone/>
              <a:defRPr/>
            </a:lvl9pPr>
          </a:lstStyle>
          <a:p/>
        </p:txBody>
      </p:sp>
      <p:sp>
        <p:nvSpPr>
          <p:cNvPr id="75" name="Google Shape;75;gda7c634b4f_0_495"/>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gda7c634b4f_0_495"/>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gda7c634b4f_0_495"/>
          <p:cNvSpPr txBox="1"/>
          <p:nvPr>
            <p:ph idx="12" type="sldNum"/>
          </p:nvPr>
        </p:nvSpPr>
        <p:spPr>
          <a:xfrm>
            <a:off x="11146535" y="6464680"/>
            <a:ext cx="153600" cy="184800"/>
          </a:xfrm>
          <a:prstGeom prst="rect">
            <a:avLst/>
          </a:prstGeom>
          <a:noFill/>
          <a:ln>
            <a:noFill/>
          </a:ln>
        </p:spPr>
        <p:txBody>
          <a:bodyPr anchorCtr="0" anchor="t" bIns="0" lIns="0" spcFirstLastPara="1" rIns="0" wrap="square" tIns="0">
            <a:spAutoFit/>
          </a:bodyPr>
          <a:lstStyle>
            <a:lvl1pPr indent="0" lvl="0" marL="38100" marR="0" rtl="0" algn="l">
              <a:lnSpc>
                <a:spcPct val="103333"/>
              </a:lnSpc>
              <a:spcBef>
                <a:spcPts val="0"/>
              </a:spcBef>
              <a:buNone/>
              <a:defRPr b="0" i="0" sz="1200">
                <a:solidFill>
                  <a:srgbClr val="888888"/>
                </a:solidFill>
                <a:latin typeface="Arial"/>
                <a:ea typeface="Arial"/>
                <a:cs typeface="Arial"/>
                <a:sym typeface="Arial"/>
              </a:defRPr>
            </a:lvl1pPr>
            <a:lvl2pPr indent="0" lvl="1" marL="38100" marR="0" rtl="0" algn="l">
              <a:lnSpc>
                <a:spcPct val="103333"/>
              </a:lnSpc>
              <a:spcBef>
                <a:spcPts val="0"/>
              </a:spcBef>
              <a:buNone/>
              <a:defRPr b="0" i="0" sz="1200">
                <a:solidFill>
                  <a:srgbClr val="888888"/>
                </a:solidFill>
                <a:latin typeface="Arial"/>
                <a:ea typeface="Arial"/>
                <a:cs typeface="Arial"/>
                <a:sym typeface="Arial"/>
              </a:defRPr>
            </a:lvl2pPr>
            <a:lvl3pPr indent="0" lvl="2" marL="38100" marR="0" rtl="0" algn="l">
              <a:lnSpc>
                <a:spcPct val="103333"/>
              </a:lnSpc>
              <a:spcBef>
                <a:spcPts val="0"/>
              </a:spcBef>
              <a:buNone/>
              <a:defRPr b="0" i="0" sz="1200">
                <a:solidFill>
                  <a:srgbClr val="888888"/>
                </a:solidFill>
                <a:latin typeface="Arial"/>
                <a:ea typeface="Arial"/>
                <a:cs typeface="Arial"/>
                <a:sym typeface="Arial"/>
              </a:defRPr>
            </a:lvl3pPr>
            <a:lvl4pPr indent="0" lvl="3" marL="38100" marR="0" rtl="0" algn="l">
              <a:lnSpc>
                <a:spcPct val="103333"/>
              </a:lnSpc>
              <a:spcBef>
                <a:spcPts val="0"/>
              </a:spcBef>
              <a:buNone/>
              <a:defRPr b="0" i="0" sz="1200">
                <a:solidFill>
                  <a:srgbClr val="888888"/>
                </a:solidFill>
                <a:latin typeface="Arial"/>
                <a:ea typeface="Arial"/>
                <a:cs typeface="Arial"/>
                <a:sym typeface="Arial"/>
              </a:defRPr>
            </a:lvl4pPr>
            <a:lvl5pPr indent="0" lvl="4" marL="38100" marR="0" rtl="0" algn="l">
              <a:lnSpc>
                <a:spcPct val="103333"/>
              </a:lnSpc>
              <a:spcBef>
                <a:spcPts val="0"/>
              </a:spcBef>
              <a:buNone/>
              <a:defRPr b="0" i="0" sz="1200">
                <a:solidFill>
                  <a:srgbClr val="888888"/>
                </a:solidFill>
                <a:latin typeface="Arial"/>
                <a:ea typeface="Arial"/>
                <a:cs typeface="Arial"/>
                <a:sym typeface="Arial"/>
              </a:defRPr>
            </a:lvl5pPr>
            <a:lvl6pPr indent="0" lvl="5" marL="38100" marR="0" rtl="0" algn="l">
              <a:lnSpc>
                <a:spcPct val="103333"/>
              </a:lnSpc>
              <a:spcBef>
                <a:spcPts val="0"/>
              </a:spcBef>
              <a:buNone/>
              <a:defRPr b="0" i="0" sz="1200">
                <a:solidFill>
                  <a:srgbClr val="888888"/>
                </a:solidFill>
                <a:latin typeface="Arial"/>
                <a:ea typeface="Arial"/>
                <a:cs typeface="Arial"/>
                <a:sym typeface="Arial"/>
              </a:defRPr>
            </a:lvl6pPr>
            <a:lvl7pPr indent="0" lvl="6" marL="38100" marR="0" rtl="0" algn="l">
              <a:lnSpc>
                <a:spcPct val="103333"/>
              </a:lnSpc>
              <a:spcBef>
                <a:spcPts val="0"/>
              </a:spcBef>
              <a:buNone/>
              <a:defRPr b="0" i="0" sz="1200">
                <a:solidFill>
                  <a:srgbClr val="888888"/>
                </a:solidFill>
                <a:latin typeface="Arial"/>
                <a:ea typeface="Arial"/>
                <a:cs typeface="Arial"/>
                <a:sym typeface="Arial"/>
              </a:defRPr>
            </a:lvl7pPr>
            <a:lvl8pPr indent="0" lvl="7" marL="38100" marR="0" rtl="0" algn="l">
              <a:lnSpc>
                <a:spcPct val="103333"/>
              </a:lnSpc>
              <a:spcBef>
                <a:spcPts val="0"/>
              </a:spcBef>
              <a:buNone/>
              <a:defRPr b="0" i="0" sz="1200">
                <a:solidFill>
                  <a:srgbClr val="888888"/>
                </a:solidFill>
                <a:latin typeface="Arial"/>
                <a:ea typeface="Arial"/>
                <a:cs typeface="Arial"/>
                <a:sym typeface="Arial"/>
              </a:defRPr>
            </a:lvl8pPr>
            <a:lvl9pPr indent="0" lvl="8" marL="38100" marR="0" rtl="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8" name="Shape 78"/>
        <p:cNvGrpSpPr/>
        <p:nvPr/>
      </p:nvGrpSpPr>
      <p:grpSpPr>
        <a:xfrm>
          <a:off x="0" y="0"/>
          <a:ext cx="0" cy="0"/>
          <a:chOff x="0" y="0"/>
          <a:chExt cx="0" cy="0"/>
        </a:xfrm>
      </p:grpSpPr>
      <p:sp>
        <p:nvSpPr>
          <p:cNvPr id="79" name="Google Shape;79;gda7c634b4f_0_501"/>
          <p:cNvSpPr txBox="1"/>
          <p:nvPr>
            <p:ph type="title"/>
          </p:nvPr>
        </p:nvSpPr>
        <p:spPr>
          <a:xfrm>
            <a:off x="3604684" y="274638"/>
            <a:ext cx="8422200" cy="11430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0" name="Google Shape;80;gda7c634b4f_0_501"/>
          <p:cNvSpPr/>
          <p:nvPr>
            <p:ph idx="2" type="tbl"/>
          </p:nvPr>
        </p:nvSpPr>
        <p:spPr>
          <a:xfrm>
            <a:off x="3591985" y="1600201"/>
            <a:ext cx="8434800" cy="4526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latin typeface="Calibri"/>
                <a:ea typeface="Calibri"/>
                <a:cs typeface="Calibri"/>
                <a:sym typeface="Calibri"/>
              </a:defRPr>
            </a:lvl1pPr>
            <a:lvl2pPr lvl="1" marR="0" rtl="0" algn="l">
              <a:spcBef>
                <a:spcPts val="0"/>
              </a:spcBef>
              <a:spcAft>
                <a:spcPts val="0"/>
              </a:spcAft>
              <a:buSzPts val="1400"/>
              <a:buNone/>
              <a:defRPr b="0" i="0" sz="1800" u="none" cap="none" strike="noStrike">
                <a:latin typeface="Calibri"/>
                <a:ea typeface="Calibri"/>
                <a:cs typeface="Calibri"/>
                <a:sym typeface="Calibri"/>
              </a:defRPr>
            </a:lvl2pPr>
            <a:lvl3pPr lvl="2" marR="0" rtl="0" algn="l">
              <a:spcBef>
                <a:spcPts val="0"/>
              </a:spcBef>
              <a:spcAft>
                <a:spcPts val="0"/>
              </a:spcAft>
              <a:buSzPts val="1400"/>
              <a:buNone/>
              <a:defRPr b="0" i="0" sz="1800" u="none" cap="none" strike="noStrike">
                <a:latin typeface="Calibri"/>
                <a:ea typeface="Calibri"/>
                <a:cs typeface="Calibri"/>
                <a:sym typeface="Calibri"/>
              </a:defRPr>
            </a:lvl3pPr>
            <a:lvl4pPr lvl="3" marR="0" rtl="0" algn="l">
              <a:spcBef>
                <a:spcPts val="0"/>
              </a:spcBef>
              <a:spcAft>
                <a:spcPts val="0"/>
              </a:spcAft>
              <a:buSzPts val="1400"/>
              <a:buNone/>
              <a:defRPr b="0" i="0" sz="1800" u="none" cap="none" strike="noStrike">
                <a:latin typeface="Calibri"/>
                <a:ea typeface="Calibri"/>
                <a:cs typeface="Calibri"/>
                <a:sym typeface="Calibri"/>
              </a:defRPr>
            </a:lvl4pPr>
            <a:lvl5pPr lvl="4" marR="0" rtl="0" algn="l">
              <a:spcBef>
                <a:spcPts val="0"/>
              </a:spcBef>
              <a:spcAft>
                <a:spcPts val="0"/>
              </a:spcAft>
              <a:buSzPts val="1400"/>
              <a:buNone/>
              <a:defRPr b="0" i="0" sz="1800" u="none" cap="none" strike="noStrike">
                <a:latin typeface="Calibri"/>
                <a:ea typeface="Calibri"/>
                <a:cs typeface="Calibri"/>
                <a:sym typeface="Calibri"/>
              </a:defRPr>
            </a:lvl5pPr>
            <a:lvl6pPr lvl="5" marR="0" rtl="0" algn="l">
              <a:spcBef>
                <a:spcPts val="0"/>
              </a:spcBef>
              <a:spcAft>
                <a:spcPts val="0"/>
              </a:spcAft>
              <a:buSzPts val="1400"/>
              <a:buNone/>
              <a:defRPr b="0" i="0" sz="1800" u="none" cap="none" strike="noStrike">
                <a:latin typeface="Calibri"/>
                <a:ea typeface="Calibri"/>
                <a:cs typeface="Calibri"/>
                <a:sym typeface="Calibri"/>
              </a:defRPr>
            </a:lvl6pPr>
            <a:lvl7pPr lvl="6" marR="0" rtl="0" algn="l">
              <a:spcBef>
                <a:spcPts val="0"/>
              </a:spcBef>
              <a:spcAft>
                <a:spcPts val="0"/>
              </a:spcAft>
              <a:buSzPts val="1400"/>
              <a:buNone/>
              <a:defRPr b="0" i="0" sz="1800" u="none" cap="none" strike="noStrike">
                <a:latin typeface="Calibri"/>
                <a:ea typeface="Calibri"/>
                <a:cs typeface="Calibri"/>
                <a:sym typeface="Calibri"/>
              </a:defRPr>
            </a:lvl7pPr>
            <a:lvl8pPr lvl="7" marR="0" rtl="0" algn="l">
              <a:spcBef>
                <a:spcPts val="0"/>
              </a:spcBef>
              <a:spcAft>
                <a:spcPts val="0"/>
              </a:spcAft>
              <a:buSzPts val="1400"/>
              <a:buNone/>
              <a:defRPr b="0" i="0" sz="1800" u="none" cap="none" strike="noStrike">
                <a:latin typeface="Calibri"/>
                <a:ea typeface="Calibri"/>
                <a:cs typeface="Calibri"/>
                <a:sym typeface="Calibri"/>
              </a:defRPr>
            </a:lvl8pPr>
            <a:lvl9pPr lvl="8"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1" name="Google Shape;81;gda7c634b4f_0_501"/>
          <p:cNvSpPr txBox="1"/>
          <p:nvPr>
            <p:ph idx="10" type="dt"/>
          </p:nvPr>
        </p:nvSpPr>
        <p:spPr>
          <a:xfrm>
            <a:off x="609600" y="6356351"/>
            <a:ext cx="2844900" cy="365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gda7c634b4f_0_501"/>
          <p:cNvSpPr txBox="1"/>
          <p:nvPr>
            <p:ph idx="11" type="ftr"/>
          </p:nvPr>
        </p:nvSpPr>
        <p:spPr>
          <a:xfrm>
            <a:off x="4165600" y="6356351"/>
            <a:ext cx="3860700" cy="365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gda7c634b4f_0_501"/>
          <p:cNvSpPr txBox="1"/>
          <p:nvPr>
            <p:ph idx="12" type="sldNum"/>
          </p:nvPr>
        </p:nvSpPr>
        <p:spPr>
          <a:xfrm>
            <a:off x="11146535" y="6464680"/>
            <a:ext cx="153600" cy="184800"/>
          </a:xfrm>
          <a:prstGeom prst="rect">
            <a:avLst/>
          </a:prstGeom>
          <a:noFill/>
          <a:ln>
            <a:noFill/>
          </a:ln>
        </p:spPr>
        <p:txBody>
          <a:bodyPr anchorCtr="0" anchor="t" bIns="0" lIns="0" spcFirstLastPara="1" rIns="0" wrap="square" tIns="0">
            <a:spAutoFit/>
          </a:bodyPr>
          <a:lstStyle>
            <a:lvl1pPr indent="0" lvl="0" marL="0" marR="0" rtl="0" algn="l">
              <a:spcBef>
                <a:spcPts val="0"/>
              </a:spcBef>
              <a:buNone/>
              <a:defRPr b="0" i="0" sz="1200">
                <a:solidFill>
                  <a:srgbClr val="888888"/>
                </a:solidFill>
                <a:latin typeface="Arial"/>
                <a:ea typeface="Arial"/>
                <a:cs typeface="Arial"/>
                <a:sym typeface="Arial"/>
              </a:defRPr>
            </a:lvl1pPr>
            <a:lvl2pPr indent="0" lvl="1" marL="0" marR="0" rtl="0" algn="l">
              <a:spcBef>
                <a:spcPts val="0"/>
              </a:spcBef>
              <a:buNone/>
              <a:defRPr b="0" i="0" sz="1200">
                <a:solidFill>
                  <a:srgbClr val="888888"/>
                </a:solidFill>
                <a:latin typeface="Arial"/>
                <a:ea typeface="Arial"/>
                <a:cs typeface="Arial"/>
                <a:sym typeface="Arial"/>
              </a:defRPr>
            </a:lvl2pPr>
            <a:lvl3pPr indent="0" lvl="2" marL="0" marR="0" rtl="0" algn="l">
              <a:spcBef>
                <a:spcPts val="0"/>
              </a:spcBef>
              <a:buNone/>
              <a:defRPr b="0" i="0" sz="1200">
                <a:solidFill>
                  <a:srgbClr val="888888"/>
                </a:solidFill>
                <a:latin typeface="Arial"/>
                <a:ea typeface="Arial"/>
                <a:cs typeface="Arial"/>
                <a:sym typeface="Arial"/>
              </a:defRPr>
            </a:lvl3pPr>
            <a:lvl4pPr indent="0" lvl="3" marL="0" marR="0" rtl="0" algn="l">
              <a:spcBef>
                <a:spcPts val="0"/>
              </a:spcBef>
              <a:buNone/>
              <a:defRPr b="0" i="0" sz="1200">
                <a:solidFill>
                  <a:srgbClr val="888888"/>
                </a:solidFill>
                <a:latin typeface="Arial"/>
                <a:ea typeface="Arial"/>
                <a:cs typeface="Arial"/>
                <a:sym typeface="Arial"/>
              </a:defRPr>
            </a:lvl4pPr>
            <a:lvl5pPr indent="0" lvl="4" marL="0" marR="0" rtl="0" algn="l">
              <a:spcBef>
                <a:spcPts val="0"/>
              </a:spcBef>
              <a:buNone/>
              <a:defRPr b="0" i="0" sz="1200">
                <a:solidFill>
                  <a:srgbClr val="888888"/>
                </a:solidFill>
                <a:latin typeface="Arial"/>
                <a:ea typeface="Arial"/>
                <a:cs typeface="Arial"/>
                <a:sym typeface="Arial"/>
              </a:defRPr>
            </a:lvl5pPr>
            <a:lvl6pPr indent="0" lvl="5" marL="0" marR="0" rtl="0" algn="l">
              <a:spcBef>
                <a:spcPts val="0"/>
              </a:spcBef>
              <a:buNone/>
              <a:defRPr b="0" i="0" sz="1200">
                <a:solidFill>
                  <a:srgbClr val="888888"/>
                </a:solidFill>
                <a:latin typeface="Arial"/>
                <a:ea typeface="Arial"/>
                <a:cs typeface="Arial"/>
                <a:sym typeface="Arial"/>
              </a:defRPr>
            </a:lvl6pPr>
            <a:lvl7pPr indent="0" lvl="6" marL="0" marR="0" rtl="0" algn="l">
              <a:spcBef>
                <a:spcPts val="0"/>
              </a:spcBef>
              <a:buNone/>
              <a:defRPr b="0" i="0" sz="1200">
                <a:solidFill>
                  <a:srgbClr val="888888"/>
                </a:solidFill>
                <a:latin typeface="Arial"/>
                <a:ea typeface="Arial"/>
                <a:cs typeface="Arial"/>
                <a:sym typeface="Arial"/>
              </a:defRPr>
            </a:lvl7pPr>
            <a:lvl8pPr indent="0" lvl="7" marL="0" marR="0" rtl="0" algn="l">
              <a:spcBef>
                <a:spcPts val="0"/>
              </a:spcBef>
              <a:buNone/>
              <a:defRPr b="0" i="0" sz="1200">
                <a:solidFill>
                  <a:srgbClr val="888888"/>
                </a:solidFill>
                <a:latin typeface="Arial"/>
                <a:ea typeface="Arial"/>
                <a:cs typeface="Arial"/>
                <a:sym typeface="Arial"/>
              </a:defRPr>
            </a:lvl8pPr>
            <a:lvl9pPr indent="0" lvl="8" marL="0" marR="0" rtl="0" algn="l">
              <a:spcBef>
                <a:spcPts val="0"/>
              </a:spcBef>
              <a:buNone/>
              <a:defRPr b="0" i="0" sz="12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84" name="Shape 84"/>
        <p:cNvGrpSpPr/>
        <p:nvPr/>
      </p:nvGrpSpPr>
      <p:grpSpPr>
        <a:xfrm>
          <a:off x="0" y="0"/>
          <a:ext cx="0" cy="0"/>
          <a:chOff x="0" y="0"/>
          <a:chExt cx="0" cy="0"/>
        </a:xfrm>
      </p:grpSpPr>
      <p:sp>
        <p:nvSpPr>
          <p:cNvPr id="85" name="Google Shape;85;gda7c634b4f_0_1212"/>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gda7c634b4f_0_1212"/>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gda7c634b4f_0_1212"/>
          <p:cNvSpPr txBox="1"/>
          <p:nvPr>
            <p:ph idx="12" type="sldNum"/>
          </p:nvPr>
        </p:nvSpPr>
        <p:spPr>
          <a:xfrm>
            <a:off x="11146535" y="6464680"/>
            <a:ext cx="153600" cy="184800"/>
          </a:xfrm>
          <a:prstGeom prst="rect">
            <a:avLst/>
          </a:prstGeom>
          <a:noFill/>
          <a:ln>
            <a:noFill/>
          </a:ln>
        </p:spPr>
        <p:txBody>
          <a:bodyPr anchorCtr="0" anchor="t" bIns="0" lIns="0" spcFirstLastPara="1" rIns="0" wrap="square" tIns="0">
            <a:spAutoFit/>
          </a:bodyPr>
          <a:lstStyle>
            <a:lvl1pPr indent="0" lvl="0" marL="38100" marR="0" rtl="0" algn="l">
              <a:lnSpc>
                <a:spcPct val="103333"/>
              </a:lnSpc>
              <a:spcBef>
                <a:spcPts val="0"/>
              </a:spcBef>
              <a:buNone/>
              <a:defRPr b="0" i="0" sz="1200">
                <a:solidFill>
                  <a:srgbClr val="888888"/>
                </a:solidFill>
                <a:latin typeface="Arial"/>
                <a:ea typeface="Arial"/>
                <a:cs typeface="Arial"/>
                <a:sym typeface="Arial"/>
              </a:defRPr>
            </a:lvl1pPr>
            <a:lvl2pPr indent="0" lvl="1" marL="38100" marR="0" rtl="0" algn="l">
              <a:lnSpc>
                <a:spcPct val="103333"/>
              </a:lnSpc>
              <a:spcBef>
                <a:spcPts val="0"/>
              </a:spcBef>
              <a:buNone/>
              <a:defRPr b="0" i="0" sz="1200">
                <a:solidFill>
                  <a:srgbClr val="888888"/>
                </a:solidFill>
                <a:latin typeface="Arial"/>
                <a:ea typeface="Arial"/>
                <a:cs typeface="Arial"/>
                <a:sym typeface="Arial"/>
              </a:defRPr>
            </a:lvl2pPr>
            <a:lvl3pPr indent="0" lvl="2" marL="38100" marR="0" rtl="0" algn="l">
              <a:lnSpc>
                <a:spcPct val="103333"/>
              </a:lnSpc>
              <a:spcBef>
                <a:spcPts val="0"/>
              </a:spcBef>
              <a:buNone/>
              <a:defRPr b="0" i="0" sz="1200">
                <a:solidFill>
                  <a:srgbClr val="888888"/>
                </a:solidFill>
                <a:latin typeface="Arial"/>
                <a:ea typeface="Arial"/>
                <a:cs typeface="Arial"/>
                <a:sym typeface="Arial"/>
              </a:defRPr>
            </a:lvl3pPr>
            <a:lvl4pPr indent="0" lvl="3" marL="38100" marR="0" rtl="0" algn="l">
              <a:lnSpc>
                <a:spcPct val="103333"/>
              </a:lnSpc>
              <a:spcBef>
                <a:spcPts val="0"/>
              </a:spcBef>
              <a:buNone/>
              <a:defRPr b="0" i="0" sz="1200">
                <a:solidFill>
                  <a:srgbClr val="888888"/>
                </a:solidFill>
                <a:latin typeface="Arial"/>
                <a:ea typeface="Arial"/>
                <a:cs typeface="Arial"/>
                <a:sym typeface="Arial"/>
              </a:defRPr>
            </a:lvl4pPr>
            <a:lvl5pPr indent="0" lvl="4" marL="38100" marR="0" rtl="0" algn="l">
              <a:lnSpc>
                <a:spcPct val="103333"/>
              </a:lnSpc>
              <a:spcBef>
                <a:spcPts val="0"/>
              </a:spcBef>
              <a:buNone/>
              <a:defRPr b="0" i="0" sz="1200">
                <a:solidFill>
                  <a:srgbClr val="888888"/>
                </a:solidFill>
                <a:latin typeface="Arial"/>
                <a:ea typeface="Arial"/>
                <a:cs typeface="Arial"/>
                <a:sym typeface="Arial"/>
              </a:defRPr>
            </a:lvl5pPr>
            <a:lvl6pPr indent="0" lvl="5" marL="38100" marR="0" rtl="0" algn="l">
              <a:lnSpc>
                <a:spcPct val="103333"/>
              </a:lnSpc>
              <a:spcBef>
                <a:spcPts val="0"/>
              </a:spcBef>
              <a:buNone/>
              <a:defRPr b="0" i="0" sz="1200">
                <a:solidFill>
                  <a:srgbClr val="888888"/>
                </a:solidFill>
                <a:latin typeface="Arial"/>
                <a:ea typeface="Arial"/>
                <a:cs typeface="Arial"/>
                <a:sym typeface="Arial"/>
              </a:defRPr>
            </a:lvl6pPr>
            <a:lvl7pPr indent="0" lvl="6" marL="38100" marR="0" rtl="0" algn="l">
              <a:lnSpc>
                <a:spcPct val="103333"/>
              </a:lnSpc>
              <a:spcBef>
                <a:spcPts val="0"/>
              </a:spcBef>
              <a:buNone/>
              <a:defRPr b="0" i="0" sz="1200">
                <a:solidFill>
                  <a:srgbClr val="888888"/>
                </a:solidFill>
                <a:latin typeface="Arial"/>
                <a:ea typeface="Arial"/>
                <a:cs typeface="Arial"/>
                <a:sym typeface="Arial"/>
              </a:defRPr>
            </a:lvl7pPr>
            <a:lvl8pPr indent="0" lvl="7" marL="38100" marR="0" rtl="0" algn="l">
              <a:lnSpc>
                <a:spcPct val="103333"/>
              </a:lnSpc>
              <a:spcBef>
                <a:spcPts val="0"/>
              </a:spcBef>
              <a:buNone/>
              <a:defRPr b="0" i="0" sz="1200">
                <a:solidFill>
                  <a:srgbClr val="888888"/>
                </a:solidFill>
                <a:latin typeface="Arial"/>
                <a:ea typeface="Arial"/>
                <a:cs typeface="Arial"/>
                <a:sym typeface="Arial"/>
              </a:defRPr>
            </a:lvl8pPr>
            <a:lvl9pPr indent="0" lvl="8" marL="38100" marR="0" rtl="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da7c634b4f_0_189"/>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da7c634b4f_0_1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da7c634b4f_0_19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da7c634b4f_0_192"/>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da7c634b4f_0_19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da7c634b4f_0_19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da7c634b4f_0_196"/>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da7c634b4f_0_196"/>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da7c634b4f_0_19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da7c634b4f_0_20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da7c634b4f_0_20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da7c634b4f_0_204"/>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da7c634b4f_0_204"/>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da7c634b4f_0_2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da7c634b4f_0_20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da7c634b4f_0_20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da7c634b4f_0_211"/>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da7c634b4f_0_211"/>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da7c634b4f_0_211"/>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da7c634b4f_0_211"/>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dk1"/>
              </a:buClr>
              <a:buSzPts val="2400"/>
              <a:buChar char="●"/>
              <a:defRPr>
                <a:solidFill>
                  <a:schemeClr val="dk1"/>
                </a:solidFill>
              </a:defRPr>
            </a:lvl1pPr>
            <a:lvl2pPr indent="-349250" lvl="1" marL="914400">
              <a:spcBef>
                <a:spcPts val="0"/>
              </a:spcBef>
              <a:spcAft>
                <a:spcPts val="0"/>
              </a:spcAft>
              <a:buClr>
                <a:schemeClr val="dk1"/>
              </a:buClr>
              <a:buSzPts val="1900"/>
              <a:buChar char="○"/>
              <a:defRPr>
                <a:solidFill>
                  <a:schemeClr val="dk1"/>
                </a:solidFill>
              </a:defRPr>
            </a:lvl2pPr>
            <a:lvl3pPr indent="-349250" lvl="2" marL="1371600">
              <a:spcBef>
                <a:spcPts val="0"/>
              </a:spcBef>
              <a:spcAft>
                <a:spcPts val="0"/>
              </a:spcAft>
              <a:buClr>
                <a:schemeClr val="dk1"/>
              </a:buClr>
              <a:buSzPts val="1900"/>
              <a:buChar char="■"/>
              <a:defRPr>
                <a:solidFill>
                  <a:schemeClr val="dk1"/>
                </a:solidFill>
              </a:defRPr>
            </a:lvl3pPr>
            <a:lvl4pPr indent="-349250" lvl="3" marL="1828800">
              <a:spcBef>
                <a:spcPts val="0"/>
              </a:spcBef>
              <a:spcAft>
                <a:spcPts val="0"/>
              </a:spcAft>
              <a:buClr>
                <a:schemeClr val="dk1"/>
              </a:buClr>
              <a:buSzPts val="1900"/>
              <a:buChar char="●"/>
              <a:defRPr>
                <a:solidFill>
                  <a:schemeClr val="dk1"/>
                </a:solidFill>
              </a:defRPr>
            </a:lvl4pPr>
            <a:lvl5pPr indent="-349250" lvl="4" marL="2286000">
              <a:spcBef>
                <a:spcPts val="0"/>
              </a:spcBef>
              <a:spcAft>
                <a:spcPts val="0"/>
              </a:spcAft>
              <a:buClr>
                <a:schemeClr val="dk1"/>
              </a:buClr>
              <a:buSzPts val="1900"/>
              <a:buChar char="○"/>
              <a:defRPr>
                <a:solidFill>
                  <a:schemeClr val="dk1"/>
                </a:solidFill>
              </a:defRPr>
            </a:lvl5pPr>
            <a:lvl6pPr indent="-349250" lvl="5" marL="2743200">
              <a:spcBef>
                <a:spcPts val="0"/>
              </a:spcBef>
              <a:spcAft>
                <a:spcPts val="0"/>
              </a:spcAft>
              <a:buClr>
                <a:schemeClr val="dk1"/>
              </a:buClr>
              <a:buSzPts val="1900"/>
              <a:buChar char="■"/>
              <a:defRPr>
                <a:solidFill>
                  <a:schemeClr val="dk1"/>
                </a:solidFill>
              </a:defRPr>
            </a:lvl6pPr>
            <a:lvl7pPr indent="-349250" lvl="6" marL="3200400">
              <a:spcBef>
                <a:spcPts val="0"/>
              </a:spcBef>
              <a:spcAft>
                <a:spcPts val="0"/>
              </a:spcAft>
              <a:buClr>
                <a:schemeClr val="dk1"/>
              </a:buClr>
              <a:buSzPts val="1900"/>
              <a:buChar char="●"/>
              <a:defRPr>
                <a:solidFill>
                  <a:schemeClr val="dk1"/>
                </a:solidFill>
              </a:defRPr>
            </a:lvl7pPr>
            <a:lvl8pPr indent="-349250" lvl="7" marL="3657600">
              <a:spcBef>
                <a:spcPts val="0"/>
              </a:spcBef>
              <a:spcAft>
                <a:spcPts val="0"/>
              </a:spcAft>
              <a:buClr>
                <a:schemeClr val="dk1"/>
              </a:buClr>
              <a:buSzPts val="1900"/>
              <a:buChar char="○"/>
              <a:defRPr>
                <a:solidFill>
                  <a:schemeClr val="dk1"/>
                </a:solidFill>
              </a:defRPr>
            </a:lvl8pPr>
            <a:lvl9pPr indent="-349250" lvl="8" marL="4114800">
              <a:spcBef>
                <a:spcPts val="0"/>
              </a:spcBef>
              <a:spcAft>
                <a:spcPts val="0"/>
              </a:spcAft>
              <a:buClr>
                <a:schemeClr val="dk1"/>
              </a:buClr>
              <a:buSzPts val="1900"/>
              <a:buChar char="■"/>
              <a:defRPr>
                <a:solidFill>
                  <a:schemeClr val="dk1"/>
                </a:solidFill>
              </a:defRPr>
            </a:lvl9pPr>
          </a:lstStyle>
          <a:p/>
        </p:txBody>
      </p:sp>
      <p:sp>
        <p:nvSpPr>
          <p:cNvPr id="44" name="Google Shape;44;gda7c634b4f_0_2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da7c634b4f_0_217"/>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da7c634b4f_0_2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 name="Shape 9"/>
        <p:cNvGrpSpPr/>
        <p:nvPr/>
      </p:nvGrpSpPr>
      <p:grpSpPr>
        <a:xfrm>
          <a:off x="0" y="0"/>
          <a:ext cx="0" cy="0"/>
          <a:chOff x="0" y="0"/>
          <a:chExt cx="0" cy="0"/>
        </a:xfrm>
      </p:grpSpPr>
      <p:sp>
        <p:nvSpPr>
          <p:cNvPr id="10" name="Google Shape;10;gda7c634b4f_0_18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da7c634b4f_0_18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lt2"/>
              </a:buClr>
              <a:buSzPts val="2400"/>
              <a:buChar char="●"/>
              <a:defRPr sz="2400">
                <a:solidFill>
                  <a:schemeClr val="lt2"/>
                </a:solidFill>
              </a:defRPr>
            </a:lvl1pPr>
            <a:lvl2pPr indent="-349250" lvl="1" marL="914400">
              <a:lnSpc>
                <a:spcPct val="115000"/>
              </a:lnSpc>
              <a:spcBef>
                <a:spcPts val="0"/>
              </a:spcBef>
              <a:spcAft>
                <a:spcPts val="0"/>
              </a:spcAft>
              <a:buClr>
                <a:schemeClr val="lt2"/>
              </a:buClr>
              <a:buSzPts val="1900"/>
              <a:buChar char="○"/>
              <a:defRPr sz="1900">
                <a:solidFill>
                  <a:schemeClr val="lt2"/>
                </a:solidFill>
              </a:defRPr>
            </a:lvl2pPr>
            <a:lvl3pPr indent="-349250" lvl="2" marL="1371600">
              <a:lnSpc>
                <a:spcPct val="115000"/>
              </a:lnSpc>
              <a:spcBef>
                <a:spcPts val="0"/>
              </a:spcBef>
              <a:spcAft>
                <a:spcPts val="0"/>
              </a:spcAft>
              <a:buClr>
                <a:schemeClr val="lt2"/>
              </a:buClr>
              <a:buSzPts val="1900"/>
              <a:buChar char="■"/>
              <a:defRPr sz="1900">
                <a:solidFill>
                  <a:schemeClr val="lt2"/>
                </a:solidFill>
              </a:defRPr>
            </a:lvl3pPr>
            <a:lvl4pPr indent="-349250" lvl="3" marL="1828800">
              <a:lnSpc>
                <a:spcPct val="115000"/>
              </a:lnSpc>
              <a:spcBef>
                <a:spcPts val="0"/>
              </a:spcBef>
              <a:spcAft>
                <a:spcPts val="0"/>
              </a:spcAft>
              <a:buClr>
                <a:schemeClr val="lt2"/>
              </a:buClr>
              <a:buSzPts val="1900"/>
              <a:buChar char="●"/>
              <a:defRPr sz="1900">
                <a:solidFill>
                  <a:schemeClr val="lt2"/>
                </a:solidFill>
              </a:defRPr>
            </a:lvl4pPr>
            <a:lvl5pPr indent="-349250" lvl="4" marL="2286000">
              <a:lnSpc>
                <a:spcPct val="115000"/>
              </a:lnSpc>
              <a:spcBef>
                <a:spcPts val="0"/>
              </a:spcBef>
              <a:spcAft>
                <a:spcPts val="0"/>
              </a:spcAft>
              <a:buClr>
                <a:schemeClr val="lt2"/>
              </a:buClr>
              <a:buSzPts val="1900"/>
              <a:buChar char="○"/>
              <a:defRPr sz="1900">
                <a:solidFill>
                  <a:schemeClr val="lt2"/>
                </a:solidFill>
              </a:defRPr>
            </a:lvl5pPr>
            <a:lvl6pPr indent="-349250" lvl="5" marL="2743200">
              <a:lnSpc>
                <a:spcPct val="115000"/>
              </a:lnSpc>
              <a:spcBef>
                <a:spcPts val="0"/>
              </a:spcBef>
              <a:spcAft>
                <a:spcPts val="0"/>
              </a:spcAft>
              <a:buClr>
                <a:schemeClr val="lt2"/>
              </a:buClr>
              <a:buSzPts val="1900"/>
              <a:buChar char="■"/>
              <a:defRPr sz="1900">
                <a:solidFill>
                  <a:schemeClr val="lt2"/>
                </a:solidFill>
              </a:defRPr>
            </a:lvl6pPr>
            <a:lvl7pPr indent="-349250" lvl="6" marL="3200400">
              <a:lnSpc>
                <a:spcPct val="115000"/>
              </a:lnSpc>
              <a:spcBef>
                <a:spcPts val="0"/>
              </a:spcBef>
              <a:spcAft>
                <a:spcPts val="0"/>
              </a:spcAft>
              <a:buClr>
                <a:schemeClr val="lt2"/>
              </a:buClr>
              <a:buSzPts val="1900"/>
              <a:buChar char="●"/>
              <a:defRPr sz="1900">
                <a:solidFill>
                  <a:schemeClr val="lt2"/>
                </a:solidFill>
              </a:defRPr>
            </a:lvl7pPr>
            <a:lvl8pPr indent="-349250" lvl="7" marL="3657600">
              <a:lnSpc>
                <a:spcPct val="115000"/>
              </a:lnSpc>
              <a:spcBef>
                <a:spcPts val="0"/>
              </a:spcBef>
              <a:spcAft>
                <a:spcPts val="0"/>
              </a:spcAft>
              <a:buClr>
                <a:schemeClr val="lt2"/>
              </a:buClr>
              <a:buSzPts val="1900"/>
              <a:buChar char="○"/>
              <a:defRPr sz="1900">
                <a:solidFill>
                  <a:schemeClr val="lt2"/>
                </a:solidFill>
              </a:defRPr>
            </a:lvl8pPr>
            <a:lvl9pPr indent="-349250" lvl="8" marL="4114800">
              <a:lnSpc>
                <a:spcPct val="115000"/>
              </a:lnSpc>
              <a:spcBef>
                <a:spcPts val="0"/>
              </a:spcBef>
              <a:spcAft>
                <a:spcPts val="0"/>
              </a:spcAft>
              <a:buClr>
                <a:schemeClr val="lt2"/>
              </a:buClr>
              <a:buSzPts val="1900"/>
              <a:buChar char="■"/>
              <a:defRPr sz="1900">
                <a:solidFill>
                  <a:schemeClr val="lt2"/>
                </a:solidFill>
              </a:defRPr>
            </a:lvl9pPr>
          </a:lstStyle>
          <a:p/>
        </p:txBody>
      </p:sp>
      <p:sp>
        <p:nvSpPr>
          <p:cNvPr id="12" name="Google Shape;12;gda7c634b4f_0_18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1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15.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3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4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0.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29.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2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0.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 Id="rId3" Type="http://schemas.openxmlformats.org/officeDocument/2006/relationships/image" Target="../media/image4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 Id="rId3" Type="http://schemas.openxmlformats.org/officeDocument/2006/relationships/image" Target="../media/image3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35.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34.png"/><Relationship Id="rId4" Type="http://schemas.openxmlformats.org/officeDocument/2006/relationships/image" Target="../media/image33.jpg"/><Relationship Id="rId5" Type="http://schemas.openxmlformats.org/officeDocument/2006/relationships/image" Target="../media/image3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4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3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2884043" y="308228"/>
            <a:ext cx="6423900" cy="6966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0" rtl="0" algn="ctr">
              <a:lnSpc>
                <a:spcPct val="100000"/>
              </a:lnSpc>
              <a:spcBef>
                <a:spcPts val="0"/>
              </a:spcBef>
              <a:spcAft>
                <a:spcPts val="0"/>
              </a:spcAft>
              <a:buNone/>
            </a:pPr>
            <a:r>
              <a:rPr lang="en-US"/>
              <a:t>Microprocessor?</a:t>
            </a:r>
            <a:endParaRPr/>
          </a:p>
        </p:txBody>
      </p:sp>
      <p:sp>
        <p:nvSpPr>
          <p:cNvPr id="93" name="Google Shape;93;p2"/>
          <p:cNvSpPr txBox="1"/>
          <p:nvPr/>
        </p:nvSpPr>
        <p:spPr>
          <a:xfrm>
            <a:off x="916939" y="1707918"/>
            <a:ext cx="9809480" cy="3862070"/>
          </a:xfrm>
          <a:prstGeom prst="rect">
            <a:avLst/>
          </a:prstGeom>
          <a:noFill/>
          <a:ln>
            <a:noFill/>
          </a:ln>
        </p:spPr>
        <p:txBody>
          <a:bodyPr anchorCtr="0" anchor="t" bIns="0" lIns="0" spcFirstLastPara="1" rIns="0" wrap="square" tIns="97775">
            <a:spAutoFit/>
          </a:bodyPr>
          <a:lstStyle/>
          <a:p>
            <a:pPr indent="-229234"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 microprocessor is central processing unit of a microcomputer,</a:t>
            </a:r>
            <a:endParaRPr sz="2800">
              <a:solidFill>
                <a:schemeClr val="dk1"/>
              </a:solidFill>
              <a:latin typeface="Calibri"/>
              <a:ea typeface="Calibri"/>
              <a:cs typeface="Calibri"/>
              <a:sym typeface="Calibri"/>
            </a:endParaRPr>
          </a:p>
          <a:p>
            <a:pPr indent="-229234" lvl="0" marL="241300" marR="0" rtl="0" algn="l">
              <a:lnSpc>
                <a:spcPct val="100000"/>
              </a:lnSpc>
              <a:spcBef>
                <a:spcPts val="67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It has ability to perform arithmetical and logical operations.</a:t>
            </a:r>
            <a:endParaRPr sz="2800">
              <a:solidFill>
                <a:schemeClr val="dk1"/>
              </a:solidFill>
              <a:latin typeface="Calibri"/>
              <a:ea typeface="Calibri"/>
              <a:cs typeface="Calibri"/>
              <a:sym typeface="Calibri"/>
            </a:endParaRPr>
          </a:p>
          <a:p>
            <a:pPr indent="-229234" lvl="0" marL="241300" marR="0" rtl="0" algn="l">
              <a:lnSpc>
                <a:spcPct val="100000"/>
              </a:lnSpc>
              <a:spcBef>
                <a:spcPts val="66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It is a single chip which is able to process data.</a:t>
            </a:r>
            <a:endParaRPr sz="2800">
              <a:solidFill>
                <a:schemeClr val="dk1"/>
              </a:solidFill>
              <a:latin typeface="Calibri"/>
              <a:ea typeface="Calibri"/>
              <a:cs typeface="Calibri"/>
              <a:sym typeface="Calibri"/>
            </a:endParaRPr>
          </a:p>
          <a:p>
            <a:pPr indent="-229234" lvl="0" marL="241300" marR="30480" rtl="0" algn="l">
              <a:lnSpc>
                <a:spcPct val="107857"/>
              </a:lnSpc>
              <a:spcBef>
                <a:spcPts val="104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It can control all components connected to computer like memory  and I/O devices etc.</a:t>
            </a:r>
            <a:endParaRPr sz="2800">
              <a:solidFill>
                <a:schemeClr val="dk1"/>
              </a:solidFill>
              <a:latin typeface="Calibri"/>
              <a:ea typeface="Calibri"/>
              <a:cs typeface="Calibri"/>
              <a:sym typeface="Calibri"/>
            </a:endParaRPr>
          </a:p>
          <a:p>
            <a:pPr indent="-229234" lvl="0" marL="241300" marR="5080" rtl="0" algn="l">
              <a:lnSpc>
                <a:spcPct val="107857"/>
              </a:lnSpc>
              <a:spcBef>
                <a:spcPts val="1019"/>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It executes sequence of instructions in steps of fetching, decoding,  execution and write operations.</a:t>
            </a:r>
            <a:endParaRPr sz="2800">
              <a:solidFill>
                <a:schemeClr val="dk1"/>
              </a:solidFill>
              <a:latin typeface="Calibri"/>
              <a:ea typeface="Calibri"/>
              <a:cs typeface="Calibri"/>
              <a:sym typeface="Calibri"/>
            </a:endParaRPr>
          </a:p>
          <a:p>
            <a:pPr indent="-229234" lvl="0" marL="241300" marR="0" rtl="0" algn="l">
              <a:lnSpc>
                <a:spcPct val="100000"/>
              </a:lnSpc>
              <a:spcBef>
                <a:spcPts val="62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It has array of register to store instructions.</a:t>
            </a:r>
            <a:endParaRPr sz="2800">
              <a:solidFill>
                <a:schemeClr val="dk1"/>
              </a:solidFill>
              <a:latin typeface="Calibri"/>
              <a:ea typeface="Calibri"/>
              <a:cs typeface="Calibri"/>
              <a:sym typeface="Calibri"/>
            </a:endParaRPr>
          </a:p>
        </p:txBody>
      </p:sp>
      <p:sp>
        <p:nvSpPr>
          <p:cNvPr id="94" name="Google Shape;94;p2"/>
          <p:cNvSpPr txBox="1"/>
          <p:nvPr/>
        </p:nvSpPr>
        <p:spPr>
          <a:xfrm>
            <a:off x="11171935" y="6426504"/>
            <a:ext cx="10287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888888"/>
                </a:solidFill>
                <a:latin typeface="Calibri"/>
                <a:ea typeface="Calibri"/>
                <a:cs typeface="Calibri"/>
                <a:sym typeface="Calibri"/>
              </a:rPr>
              <a:t>3</a:t>
            </a:r>
            <a:endParaRPr sz="1200">
              <a:solidFill>
                <a:schemeClr val="dk1"/>
              </a:solidFill>
              <a:latin typeface="Calibri"/>
              <a:ea typeface="Calibri"/>
              <a:cs typeface="Calibri"/>
              <a:sym typeface="Calibri"/>
            </a:endParaRPr>
          </a:p>
        </p:txBody>
      </p:sp>
      <p:sp>
        <p:nvSpPr>
          <p:cNvPr id="95" name="Google Shape;95;p2"/>
          <p:cNvSpPr/>
          <p:nvPr/>
        </p:nvSpPr>
        <p:spPr>
          <a:xfrm>
            <a:off x="838200" y="1802892"/>
            <a:ext cx="10515600" cy="4369435"/>
          </a:xfrm>
          <a:custGeom>
            <a:rect b="b" l="l" r="r" t="t"/>
            <a:pathLst>
              <a:path extrusionOk="0" h="4369435" w="10515600">
                <a:moveTo>
                  <a:pt x="0" y="4369308"/>
                </a:moveTo>
                <a:lnTo>
                  <a:pt x="10515600" y="4369308"/>
                </a:lnTo>
                <a:lnTo>
                  <a:pt x="10515600" y="0"/>
                </a:lnTo>
                <a:lnTo>
                  <a:pt x="0" y="0"/>
                </a:lnTo>
                <a:lnTo>
                  <a:pt x="0" y="4369308"/>
                </a:lnTo>
                <a:close/>
              </a:path>
            </a:pathLst>
          </a:custGeom>
          <a:noFill/>
          <a:ln cap="flat" cmpd="sng" w="1217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1"/>
          <p:cNvSpPr/>
          <p:nvPr/>
        </p:nvSpPr>
        <p:spPr>
          <a:xfrm>
            <a:off x="1524000" y="1676400"/>
            <a:ext cx="9677400" cy="4038600"/>
          </a:xfrm>
          <a:custGeom>
            <a:rect b="b" l="l" r="r" t="t"/>
            <a:pathLst>
              <a:path extrusionOk="0" h="6858000" w="9144000">
                <a:moveTo>
                  <a:pt x="9144000" y="0"/>
                </a:moveTo>
                <a:lnTo>
                  <a:pt x="0" y="0"/>
                </a:lnTo>
                <a:lnTo>
                  <a:pt x="0" y="6858000"/>
                </a:lnTo>
                <a:lnTo>
                  <a:pt x="9144000" y="6858000"/>
                </a:lnTo>
                <a:lnTo>
                  <a:pt x="914400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1"/>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lang="en-US"/>
              <a:t>Definition (Contd.)</a:t>
            </a:r>
            <a:endParaRPr/>
          </a:p>
        </p:txBody>
      </p:sp>
      <p:sp>
        <p:nvSpPr>
          <p:cNvPr id="164" name="Google Shape;164;p11"/>
          <p:cNvSpPr txBox="1"/>
          <p:nvPr/>
        </p:nvSpPr>
        <p:spPr>
          <a:xfrm>
            <a:off x="1295400" y="1929603"/>
            <a:ext cx="9372600" cy="4061496"/>
          </a:xfrm>
          <a:prstGeom prst="rect">
            <a:avLst/>
          </a:prstGeom>
          <a:noFill/>
          <a:ln>
            <a:noFill/>
          </a:ln>
        </p:spPr>
        <p:txBody>
          <a:bodyPr anchorCtr="0" anchor="t" bIns="0" lIns="0" spcFirstLastPara="1" rIns="0" wrap="square" tIns="50150">
            <a:spAutoFit/>
          </a:bodyPr>
          <a:lstStyle/>
          <a:p>
            <a:pPr indent="-342900" lvl="0" marL="355600" marR="0" rtl="0" algn="just">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Lets expand each of the underlined words:</a:t>
            </a:r>
            <a:endParaRPr sz="2800">
              <a:solidFill>
                <a:schemeClr val="dk1"/>
              </a:solidFill>
              <a:latin typeface="Times New Roman"/>
              <a:ea typeface="Times New Roman"/>
              <a:cs typeface="Times New Roman"/>
              <a:sym typeface="Times New Roman"/>
            </a:endParaRPr>
          </a:p>
          <a:p>
            <a:pPr indent="-285750" lvl="1" marL="755015" marR="103504" rtl="0" algn="just">
              <a:lnSpc>
                <a:spcPct val="85000"/>
              </a:lnSpc>
              <a:spcBef>
                <a:spcPts val="565"/>
              </a:spcBef>
              <a:spcAft>
                <a:spcPts val="0"/>
              </a:spcAft>
              <a:buClr>
                <a:srgbClr val="800000"/>
              </a:buClr>
              <a:buSzPts val="2800"/>
              <a:buFont typeface="Times New Roman"/>
              <a:buChar char="–"/>
            </a:pPr>
            <a:r>
              <a:rPr b="0" i="0" lang="en-US" sz="2800" u="none" cap="none" strike="noStrike">
                <a:solidFill>
                  <a:srgbClr val="800000"/>
                </a:solidFill>
                <a:latin typeface="Times New Roman"/>
                <a:ea typeface="Times New Roman"/>
                <a:cs typeface="Times New Roman"/>
                <a:sym typeface="Times New Roman"/>
              </a:rPr>
              <a:t>Programmable device</a:t>
            </a:r>
            <a:r>
              <a:rPr b="0" i="0" lang="en-US" sz="2800" u="none" cap="none" strike="noStrike">
                <a:solidFill>
                  <a:schemeClr val="dk1"/>
                </a:solidFill>
                <a:latin typeface="Times New Roman"/>
                <a:ea typeface="Times New Roman"/>
                <a:cs typeface="Times New Roman"/>
                <a:sym typeface="Times New Roman"/>
              </a:rPr>
              <a:t>: The microprocessor can perform  different sets of operations on the data it receives depending  on the sequence of</a:t>
            </a:r>
            <a:r>
              <a:rPr b="0" i="0" lang="en-US" sz="2800" u="none" cap="none" strike="noStrike">
                <a:solidFill>
                  <a:srgbClr val="800000"/>
                </a:solidFill>
                <a:latin typeface="Times New Roman"/>
                <a:ea typeface="Times New Roman"/>
                <a:cs typeface="Times New Roman"/>
                <a:sym typeface="Times New Roman"/>
              </a:rPr>
              <a:t> </a:t>
            </a:r>
            <a:r>
              <a:rPr b="0" i="0" lang="en-US" sz="2800" u="sng" cap="none" strike="noStrike">
                <a:solidFill>
                  <a:srgbClr val="800000"/>
                </a:solidFill>
                <a:latin typeface="Times New Roman"/>
                <a:ea typeface="Times New Roman"/>
                <a:cs typeface="Times New Roman"/>
                <a:sym typeface="Times New Roman"/>
              </a:rPr>
              <a:t>instructions</a:t>
            </a:r>
            <a:r>
              <a:rPr b="0" i="0" lang="en-US" sz="2800" u="none" cap="none" strike="noStrike">
                <a:solidFill>
                  <a:srgbClr val="800000"/>
                </a:solidFill>
                <a:latin typeface="Times New Roman"/>
                <a:ea typeface="Times New Roman"/>
                <a:cs typeface="Times New Roman"/>
                <a:sym typeface="Times New Roman"/>
              </a:rPr>
              <a:t> </a:t>
            </a:r>
            <a:r>
              <a:rPr b="0" i="0" lang="en-US" sz="2800" u="none" cap="none" strike="noStrike">
                <a:solidFill>
                  <a:schemeClr val="dk1"/>
                </a:solidFill>
                <a:latin typeface="Times New Roman"/>
                <a:ea typeface="Times New Roman"/>
                <a:cs typeface="Times New Roman"/>
                <a:sym typeface="Times New Roman"/>
              </a:rPr>
              <a:t>supplied in the given  program.</a:t>
            </a:r>
            <a:endParaRPr b="0" i="0" sz="2800" u="none" cap="none" strike="noStrike">
              <a:solidFill>
                <a:schemeClr val="dk1"/>
              </a:solidFill>
              <a:latin typeface="Times New Roman"/>
              <a:ea typeface="Times New Roman"/>
              <a:cs typeface="Times New Roman"/>
              <a:sym typeface="Times New Roman"/>
            </a:endParaRPr>
          </a:p>
          <a:p>
            <a:pPr indent="0" lvl="0" marL="755015" marR="0" rtl="0" algn="just">
              <a:lnSpc>
                <a:spcPct val="78392"/>
              </a:lnSpc>
              <a:spcBef>
                <a:spcPts val="0"/>
              </a:spcBef>
              <a:spcAft>
                <a:spcPts val="0"/>
              </a:spcAft>
              <a:buNone/>
            </a:pPr>
            <a:r>
              <a:rPr lang="en-US" sz="2800">
                <a:solidFill>
                  <a:schemeClr val="dk1"/>
                </a:solidFill>
                <a:latin typeface="Times New Roman"/>
                <a:ea typeface="Times New Roman"/>
                <a:cs typeface="Times New Roman"/>
                <a:sym typeface="Times New Roman"/>
              </a:rPr>
              <a:t>By changing the program, the microprocessor manipulates</a:t>
            </a:r>
            <a:endParaRPr/>
          </a:p>
          <a:p>
            <a:pPr indent="0" lvl="0" marL="755015" marR="0" rtl="0" algn="just">
              <a:lnSpc>
                <a:spcPct val="89642"/>
              </a:lnSpc>
              <a:spcBef>
                <a:spcPts val="0"/>
              </a:spcBef>
              <a:spcAft>
                <a:spcPts val="0"/>
              </a:spcAft>
              <a:buNone/>
            </a:pPr>
            <a:r>
              <a:rPr lang="en-US" sz="2800">
                <a:solidFill>
                  <a:schemeClr val="dk1"/>
                </a:solidFill>
                <a:latin typeface="Times New Roman"/>
                <a:ea typeface="Times New Roman"/>
                <a:cs typeface="Times New Roman"/>
                <a:sym typeface="Times New Roman"/>
              </a:rPr>
              <a:t>the data in different ways.</a:t>
            </a:r>
            <a:endParaRPr/>
          </a:p>
          <a:p>
            <a:pPr indent="0" lvl="0" marL="0" marR="0" rtl="0" algn="just">
              <a:spcBef>
                <a:spcPts val="15"/>
              </a:spcBef>
              <a:spcAft>
                <a:spcPts val="0"/>
              </a:spcAft>
              <a:buNone/>
            </a:pPr>
            <a:r>
              <a:t/>
            </a:r>
            <a:endParaRPr sz="2800">
              <a:solidFill>
                <a:schemeClr val="dk1"/>
              </a:solidFill>
              <a:latin typeface="Times New Roman"/>
              <a:ea typeface="Times New Roman"/>
              <a:cs typeface="Times New Roman"/>
              <a:sym typeface="Times New Roman"/>
            </a:endParaRPr>
          </a:p>
          <a:p>
            <a:pPr indent="-286385" lvl="1" marL="755650" marR="5080" rtl="0" algn="just">
              <a:lnSpc>
                <a:spcPct val="85000"/>
              </a:lnSpc>
              <a:spcBef>
                <a:spcPts val="0"/>
              </a:spcBef>
              <a:spcAft>
                <a:spcPts val="0"/>
              </a:spcAft>
              <a:buClr>
                <a:srgbClr val="800000"/>
              </a:buClr>
              <a:buSzPts val="2800"/>
              <a:buFont typeface="Times New Roman"/>
              <a:buChar char="–"/>
            </a:pPr>
            <a:r>
              <a:rPr b="0" i="0" lang="en-US" sz="2800" u="none" cap="none" strike="noStrike">
                <a:solidFill>
                  <a:srgbClr val="800000"/>
                </a:solidFill>
                <a:latin typeface="Times New Roman"/>
                <a:ea typeface="Times New Roman"/>
                <a:cs typeface="Times New Roman"/>
                <a:sym typeface="Times New Roman"/>
              </a:rPr>
              <a:t>Instructions</a:t>
            </a:r>
            <a:r>
              <a:rPr b="0" i="0" lang="en-US" sz="2800" u="none" cap="none" strike="noStrike">
                <a:solidFill>
                  <a:schemeClr val="dk1"/>
                </a:solidFill>
                <a:latin typeface="Times New Roman"/>
                <a:ea typeface="Times New Roman"/>
                <a:cs typeface="Times New Roman"/>
                <a:sym typeface="Times New Roman"/>
              </a:rPr>
              <a:t>: Each microprocessor is designed to execute a  specific group of operations. This group of operations is  called an instruction set. This instruction set defines what the  microprocessor can and cannot do.</a:t>
            </a:r>
            <a:endParaRPr/>
          </a:p>
        </p:txBody>
      </p:sp>
      <p:sp>
        <p:nvSpPr>
          <p:cNvPr id="165" name="Google Shape;165;p11"/>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gda7c634b4f_0_783"/>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1014" name="Google Shape;1014;gda7c634b4f_0_783"/>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800"/>
              <a:buFont typeface="Noto Sans Symbols"/>
              <a:buChar char="⚫"/>
            </a:pPr>
            <a:r>
              <a:rPr b="1" lang="en-US" sz="2800">
                <a:solidFill>
                  <a:srgbClr val="000000"/>
                </a:solidFill>
                <a:latin typeface="Constantia"/>
                <a:ea typeface="Constantia"/>
                <a:cs typeface="Constantia"/>
                <a:sym typeface="Constantia"/>
              </a:rPr>
              <a:t>CBW (Convert Byte to Word):</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This instruction converts byte in AL to word in AX.</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The conversion is done by extending the sign bit of AL throughout AH.</a:t>
            </a:r>
            <a:endParaRPr/>
          </a:p>
          <a:p>
            <a:pPr indent="-261937" lvl="0" marL="261937" marR="0" rtl="0" algn="l">
              <a:spcBef>
                <a:spcPts val="185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CWD (Convert Word to Double Word):</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This instruction converts word in AX to double word in DX : AX.</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The conversion is done by extending the sign bit of AX throughout DX.</a:t>
            </a:r>
            <a:endParaRPr/>
          </a:p>
        </p:txBody>
      </p:sp>
      <p:sp>
        <p:nvSpPr>
          <p:cNvPr id="1015" name="Google Shape;1015;gda7c634b4f_0_783"/>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gda7c634b4f_0_791"/>
          <p:cNvSpPr txBox="1"/>
          <p:nvPr/>
        </p:nvSpPr>
        <p:spPr>
          <a:xfrm>
            <a:off x="1952625" y="500064"/>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1023" name="Google Shape;1023;gda7c634b4f_0_791"/>
          <p:cNvSpPr txBox="1"/>
          <p:nvPr/>
        </p:nvSpPr>
        <p:spPr>
          <a:xfrm>
            <a:off x="2024063" y="1643063"/>
            <a:ext cx="8286600" cy="48579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3200"/>
              <a:buFont typeface="Noto Sans Symbols"/>
              <a:buChar char="⚫"/>
            </a:pPr>
            <a:r>
              <a:rPr b="1" lang="en-US" sz="3200">
                <a:solidFill>
                  <a:srgbClr val="000000"/>
                </a:solidFill>
                <a:latin typeface="Constantia"/>
                <a:ea typeface="Constantia"/>
                <a:cs typeface="Constantia"/>
                <a:sym typeface="Constantia"/>
              </a:rPr>
              <a:t>INC Src:</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It increments the byte or word by one.</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The operand can be a register or memory location.</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E.g.: INC AX</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INC [SI]</a:t>
            </a:r>
            <a:endParaRPr/>
          </a:p>
          <a:p>
            <a:pPr indent="-238125" lvl="1" marL="630237" marR="0" rtl="0" algn="l">
              <a:spcBef>
                <a:spcPts val="1900"/>
              </a:spcBef>
              <a:spcAft>
                <a:spcPts val="0"/>
              </a:spcAft>
              <a:buNone/>
            </a:pPr>
            <a:r>
              <a:t/>
            </a:r>
            <a:endParaRPr b="0" i="0" sz="2800" u="none" cap="none" strike="noStrike">
              <a:solidFill>
                <a:srgbClr val="000000"/>
              </a:solidFill>
              <a:latin typeface="Constantia"/>
              <a:ea typeface="Constantia"/>
              <a:cs typeface="Constantia"/>
              <a:sym typeface="Constantia"/>
            </a:endParaRPr>
          </a:p>
        </p:txBody>
      </p:sp>
      <p:sp>
        <p:nvSpPr>
          <p:cNvPr id="1024" name="Google Shape;1024;gda7c634b4f_0_791"/>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gda7c634b4f_0_799"/>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1032" name="Google Shape;1032;gda7c634b4f_0_799"/>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3200"/>
              <a:buFont typeface="Noto Sans Symbols"/>
              <a:buChar char="⚫"/>
            </a:pPr>
            <a:r>
              <a:rPr b="1" lang="en-US" sz="3200">
                <a:solidFill>
                  <a:srgbClr val="000000"/>
                </a:solidFill>
                <a:latin typeface="Constantia"/>
                <a:ea typeface="Constantia"/>
                <a:cs typeface="Constantia"/>
                <a:sym typeface="Constantia"/>
              </a:rPr>
              <a:t>DEC Src:</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It decrements the byte or word by one.</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The operand can be a register or memory location.</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E.g.: DEC AX</a:t>
            </a:r>
            <a:endParaRPr/>
          </a:p>
          <a:p>
            <a:pPr indent="-261937" lvl="0" marL="263525" marR="0" rtl="0" algn="l">
              <a:spcBef>
                <a:spcPts val="1900"/>
              </a:spcBef>
              <a:spcAft>
                <a:spcPts val="0"/>
              </a:spcAft>
              <a:buNone/>
            </a:pPr>
            <a:r>
              <a:rPr lang="en-US" sz="2800">
                <a:solidFill>
                  <a:srgbClr val="000000"/>
                </a:solidFill>
                <a:latin typeface="Constantia"/>
                <a:ea typeface="Constantia"/>
                <a:cs typeface="Constantia"/>
                <a:sym typeface="Constantia"/>
              </a:rPr>
              <a:t>     DEC [SI]</a:t>
            </a:r>
            <a:endParaRPr/>
          </a:p>
        </p:txBody>
      </p:sp>
      <p:sp>
        <p:nvSpPr>
          <p:cNvPr id="1033" name="Google Shape;1033;gda7c634b4f_0_799"/>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da7c634b4f_0_807"/>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1041" name="Google Shape;1041;gda7c634b4f_0_807"/>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80000"/>
              </a:lnSpc>
              <a:spcBef>
                <a:spcPts val="0"/>
              </a:spcBef>
              <a:spcAft>
                <a:spcPts val="0"/>
              </a:spcAft>
              <a:buClr>
                <a:srgbClr val="E7BC29"/>
              </a:buClr>
              <a:buSzPts val="2500"/>
              <a:buFont typeface="Noto Sans Symbols"/>
              <a:buChar char="⚫"/>
            </a:pPr>
            <a:r>
              <a:rPr b="1" lang="en-US" sz="2500">
                <a:solidFill>
                  <a:srgbClr val="000000"/>
                </a:solidFill>
                <a:latin typeface="Constantia"/>
                <a:ea typeface="Constantia"/>
                <a:cs typeface="Constantia"/>
                <a:sym typeface="Constantia"/>
              </a:rPr>
              <a:t>CMP Des, Src:</a:t>
            </a:r>
            <a:endParaRPr/>
          </a:p>
          <a:p>
            <a:pPr indent="-239712" lvl="1" marL="628650" marR="0" rtl="0" algn="l">
              <a:lnSpc>
                <a:spcPct val="8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It compares two specified bytes or words.</a:t>
            </a:r>
            <a:endParaRPr/>
          </a:p>
          <a:p>
            <a:pPr indent="-239712" lvl="1" marL="628650" marR="0" rtl="0" algn="l">
              <a:lnSpc>
                <a:spcPct val="8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The Src and Des can be a constant, register or memory location.</a:t>
            </a:r>
            <a:endParaRPr/>
          </a:p>
          <a:p>
            <a:pPr indent="-239712" lvl="1" marL="628650" marR="0" rtl="0" algn="l">
              <a:lnSpc>
                <a:spcPct val="8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Both operands cannot be a memory location at the same time.</a:t>
            </a:r>
            <a:endParaRPr/>
          </a:p>
          <a:p>
            <a:pPr indent="-239712" lvl="1" marL="628650" marR="0" rtl="0" algn="l">
              <a:lnSpc>
                <a:spcPct val="8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The comparison is done simply by internally subtracting the source from destination.</a:t>
            </a:r>
            <a:endParaRPr/>
          </a:p>
          <a:p>
            <a:pPr indent="-239712" lvl="1" marL="628650" marR="0" rtl="0" algn="l">
              <a:lnSpc>
                <a:spcPct val="8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The value of source and destination does not change, but the flags CF, ZF, SF are modified to indicate the result.</a:t>
            </a:r>
            <a:endParaRPr/>
          </a:p>
        </p:txBody>
      </p:sp>
      <p:sp>
        <p:nvSpPr>
          <p:cNvPr id="1042" name="Google Shape;1042;gda7c634b4f_0_807"/>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gda7c634b4f_0_815"/>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1050" name="Google Shape;1050;gda7c634b4f_0_815"/>
          <p:cNvSpPr txBox="1"/>
          <p:nvPr/>
        </p:nvSpPr>
        <p:spPr>
          <a:xfrm>
            <a:off x="1219200" y="1714500"/>
            <a:ext cx="99060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3200"/>
              <a:buFont typeface="Noto Sans Symbols"/>
              <a:buChar char="⚫"/>
            </a:pPr>
            <a:r>
              <a:rPr b="1" lang="en-US" sz="3200">
                <a:solidFill>
                  <a:srgbClr val="000000"/>
                </a:solidFill>
                <a:latin typeface="Constantia"/>
                <a:ea typeface="Constantia"/>
                <a:cs typeface="Constantia"/>
                <a:sym typeface="Constantia"/>
              </a:rPr>
              <a:t>NEG Src:</a:t>
            </a:r>
            <a:endParaRPr/>
          </a:p>
          <a:p>
            <a:pPr indent="-239712" lvl="1" marL="628650" marR="0" rtl="0" algn="l">
              <a:spcBef>
                <a:spcPts val="2000"/>
              </a:spcBef>
              <a:spcAft>
                <a:spcPts val="0"/>
              </a:spcAft>
              <a:buClr>
                <a:srgbClr val="A5B592"/>
              </a:buClr>
              <a:buSzPts val="3200"/>
              <a:buFont typeface="Noto Sans Symbols"/>
              <a:buChar char="⚫"/>
            </a:pPr>
            <a:r>
              <a:rPr b="0" i="0" lang="en-US" sz="3200" u="none" cap="none" strike="noStrike">
                <a:solidFill>
                  <a:srgbClr val="000000"/>
                </a:solidFill>
                <a:latin typeface="Constantia"/>
                <a:ea typeface="Constantia"/>
                <a:cs typeface="Constantia"/>
                <a:sym typeface="Constantia"/>
              </a:rPr>
              <a:t>It creates 2’s complement of a given number.</a:t>
            </a:r>
            <a:endParaRPr/>
          </a:p>
          <a:p>
            <a:pPr indent="-239712" lvl="1" marL="628650" marR="0" rtl="0" algn="l">
              <a:spcBef>
                <a:spcPts val="2000"/>
              </a:spcBef>
              <a:spcAft>
                <a:spcPts val="0"/>
              </a:spcAft>
              <a:buClr>
                <a:srgbClr val="A5B592"/>
              </a:buClr>
              <a:buSzPts val="3200"/>
              <a:buFont typeface="Noto Sans Symbols"/>
              <a:buChar char="⚫"/>
            </a:pPr>
            <a:r>
              <a:rPr b="0" i="0" lang="en-US" sz="3200" u="none" cap="none" strike="noStrike">
                <a:solidFill>
                  <a:srgbClr val="000000"/>
                </a:solidFill>
                <a:latin typeface="Constantia"/>
                <a:ea typeface="Constantia"/>
                <a:cs typeface="Constantia"/>
                <a:sym typeface="Constantia"/>
              </a:rPr>
              <a:t>That means, it changes the sign of a number.</a:t>
            </a:r>
            <a:endParaRPr/>
          </a:p>
        </p:txBody>
      </p:sp>
      <p:sp>
        <p:nvSpPr>
          <p:cNvPr id="1051" name="Google Shape;1051;gda7c634b4f_0_815"/>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gda7c634b4f_0_823"/>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1059" name="Google Shape;1059;gda7c634b4f_0_823"/>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800"/>
              <a:buFont typeface="Noto Sans Symbols"/>
              <a:buChar char="⚫"/>
            </a:pPr>
            <a:r>
              <a:rPr b="1" lang="en-US" sz="2800">
                <a:solidFill>
                  <a:srgbClr val="000000"/>
                </a:solidFill>
                <a:latin typeface="Constantia"/>
                <a:ea typeface="Constantia"/>
                <a:cs typeface="Constantia"/>
                <a:sym typeface="Constantia"/>
              </a:rPr>
              <a:t>DAA (Decimal Adjust after Addition)</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is used to make sure that the result of adding two BCD numbers is adjusted to be a correct BCD number.</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only works on AL register.</a:t>
            </a:r>
            <a:endParaRPr/>
          </a:p>
          <a:p>
            <a:pPr indent="-261937" lvl="0" marL="261937" marR="0" rtl="0" algn="l">
              <a:spcBef>
                <a:spcPts val="185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For Subtraction : DAS (Decimal Adjust after Subtraction)</a:t>
            </a:r>
            <a:endParaRPr/>
          </a:p>
        </p:txBody>
      </p:sp>
      <p:sp>
        <p:nvSpPr>
          <p:cNvPr id="1060" name="Google Shape;1060;gda7c634b4f_0_823"/>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gda7c634b4f_0_831"/>
          <p:cNvSpPr txBox="1"/>
          <p:nvPr/>
        </p:nvSpPr>
        <p:spPr>
          <a:xfrm>
            <a:off x="1981200" y="136524"/>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1068" name="Google Shape;1068;gda7c634b4f_0_831"/>
          <p:cNvSpPr txBox="1"/>
          <p:nvPr/>
        </p:nvSpPr>
        <p:spPr>
          <a:xfrm>
            <a:off x="1219200" y="1123950"/>
            <a:ext cx="102108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80000"/>
              </a:lnSpc>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AAA (ASCII Adjust after Addition):</a:t>
            </a:r>
            <a:endParaRPr/>
          </a:p>
          <a:p>
            <a:pPr indent="-239712" lvl="1" marL="628650" marR="0" rtl="0" algn="l">
              <a:lnSpc>
                <a:spcPct val="80000"/>
              </a:lnSpc>
              <a:spcBef>
                <a:spcPts val="1750"/>
              </a:spcBef>
              <a:spcAft>
                <a:spcPts val="0"/>
              </a:spcAft>
              <a:buClr>
                <a:srgbClr val="A5B592"/>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This Instruction Can be used to convert the contents of the AL register to unpacked BCD result</a:t>
            </a:r>
            <a:endParaRPr/>
          </a:p>
          <a:p>
            <a:pPr indent="-239712" lvl="1" marL="628650" marR="0" rtl="0" algn="l">
              <a:lnSpc>
                <a:spcPct val="80000"/>
              </a:lnSpc>
              <a:spcBef>
                <a:spcPts val="1750"/>
              </a:spcBef>
              <a:spcAft>
                <a:spcPts val="0"/>
              </a:spcAft>
              <a:buClr>
                <a:srgbClr val="A5B592"/>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i.e. If lower nibble of AL&gt;9  then</a:t>
            </a:r>
            <a:endParaRPr/>
          </a:p>
          <a:p>
            <a:pPr indent="-238125" lvl="1" marL="630237" marR="0" rtl="0" algn="l">
              <a:lnSpc>
                <a:spcPct val="80000"/>
              </a:lnSpc>
              <a:spcBef>
                <a:spcPts val="1750"/>
              </a:spcBef>
              <a:spcAft>
                <a:spcPts val="0"/>
              </a:spcAft>
              <a:buNone/>
            </a:pPr>
            <a:r>
              <a:rPr b="0" i="0" lang="en-US" sz="2200" u="none" cap="none" strike="noStrike">
                <a:solidFill>
                  <a:srgbClr val="000000"/>
                </a:solidFill>
                <a:latin typeface="Constantia"/>
                <a:ea typeface="Constantia"/>
                <a:cs typeface="Constantia"/>
                <a:sym typeface="Constantia"/>
              </a:rPr>
              <a:t>1. AL=AL+6      2. AH=AH+1</a:t>
            </a:r>
            <a:endParaRPr/>
          </a:p>
          <a:p>
            <a:pPr indent="-238125" lvl="1" marL="630237" marR="0" rtl="0" algn="l">
              <a:lnSpc>
                <a:spcPct val="80000"/>
              </a:lnSpc>
              <a:spcBef>
                <a:spcPts val="1750"/>
              </a:spcBef>
              <a:spcAft>
                <a:spcPts val="0"/>
              </a:spcAft>
              <a:buNone/>
            </a:pPr>
            <a:r>
              <a:rPr b="0" i="0" lang="en-US" sz="2200" u="none" cap="none" strike="noStrike">
                <a:solidFill>
                  <a:srgbClr val="000000"/>
                </a:solidFill>
                <a:latin typeface="Constantia"/>
                <a:ea typeface="Constantia"/>
                <a:cs typeface="Constantia"/>
                <a:sym typeface="Constantia"/>
              </a:rPr>
              <a:t>3. AL=AL AND 0FH</a:t>
            </a:r>
            <a:endParaRPr/>
          </a:p>
          <a:p>
            <a:pPr indent="-239712" lvl="1" marL="628650" marR="0" rtl="0" algn="l">
              <a:lnSpc>
                <a:spcPct val="80000"/>
              </a:lnSpc>
              <a:spcBef>
                <a:spcPts val="1750"/>
              </a:spcBef>
              <a:spcAft>
                <a:spcPts val="0"/>
              </a:spcAft>
              <a:buClr>
                <a:srgbClr val="A5B592"/>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This instruction does not have any operand.</a:t>
            </a:r>
            <a:endParaRPr/>
          </a:p>
          <a:p>
            <a:pPr indent="-261937" lvl="0" marL="261937" marR="0" rtl="0" algn="l">
              <a:lnSpc>
                <a:spcPct val="80000"/>
              </a:lnSpc>
              <a:spcBef>
                <a:spcPts val="185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Other ASCII Instructions:</a:t>
            </a:r>
            <a:endParaRPr/>
          </a:p>
          <a:p>
            <a:pPr indent="-239712" lvl="1" marL="628650" marR="0" rtl="0" algn="l">
              <a:lnSpc>
                <a:spcPct val="80000"/>
              </a:lnSpc>
              <a:spcBef>
                <a:spcPts val="1750"/>
              </a:spcBef>
              <a:spcAft>
                <a:spcPts val="0"/>
              </a:spcAft>
              <a:buClr>
                <a:srgbClr val="A5B592"/>
              </a:buClr>
              <a:buSzPts val="2200"/>
              <a:buFont typeface="Noto Sans Symbols"/>
              <a:buChar char="⚫"/>
            </a:pPr>
            <a:r>
              <a:rPr b="1" i="0" lang="en-US" sz="2200" u="none" cap="none" strike="noStrike">
                <a:solidFill>
                  <a:srgbClr val="000000"/>
                </a:solidFill>
                <a:latin typeface="Constantia"/>
                <a:ea typeface="Constantia"/>
                <a:cs typeface="Constantia"/>
                <a:sym typeface="Constantia"/>
              </a:rPr>
              <a:t>AAS</a:t>
            </a:r>
            <a:r>
              <a:rPr b="0" i="0" lang="en-US" sz="2200" u="none" cap="none" strike="noStrike">
                <a:solidFill>
                  <a:srgbClr val="000000"/>
                </a:solidFill>
                <a:latin typeface="Constantia"/>
                <a:ea typeface="Constantia"/>
                <a:cs typeface="Constantia"/>
                <a:sym typeface="Constantia"/>
              </a:rPr>
              <a:t> (ASCII Adjust after Subtraction)</a:t>
            </a:r>
            <a:endParaRPr/>
          </a:p>
          <a:p>
            <a:pPr indent="-239712" lvl="1" marL="628650" marR="0" rtl="0" algn="l">
              <a:lnSpc>
                <a:spcPct val="80000"/>
              </a:lnSpc>
              <a:spcBef>
                <a:spcPts val="1750"/>
              </a:spcBef>
              <a:spcAft>
                <a:spcPts val="0"/>
              </a:spcAft>
              <a:buClr>
                <a:srgbClr val="A5B592"/>
              </a:buClr>
              <a:buSzPts val="2200"/>
              <a:buFont typeface="Noto Sans Symbols"/>
              <a:buChar char="⚫"/>
            </a:pPr>
            <a:r>
              <a:rPr b="1" i="0" lang="en-US" sz="2200" u="none" cap="none" strike="noStrike">
                <a:solidFill>
                  <a:srgbClr val="000000"/>
                </a:solidFill>
                <a:latin typeface="Constantia"/>
                <a:ea typeface="Constantia"/>
                <a:cs typeface="Constantia"/>
                <a:sym typeface="Constantia"/>
              </a:rPr>
              <a:t>AAM</a:t>
            </a:r>
            <a:r>
              <a:rPr b="0" i="0" lang="en-US" sz="2200" u="none" cap="none" strike="noStrike">
                <a:solidFill>
                  <a:srgbClr val="000000"/>
                </a:solidFill>
                <a:latin typeface="Constantia"/>
                <a:ea typeface="Constantia"/>
                <a:cs typeface="Constantia"/>
                <a:sym typeface="Constantia"/>
              </a:rPr>
              <a:t> (ASCII Adjust after Multiplication)</a:t>
            </a:r>
            <a:endParaRPr/>
          </a:p>
          <a:p>
            <a:pPr indent="-239712" lvl="1" marL="628650" marR="0" rtl="0" algn="l">
              <a:lnSpc>
                <a:spcPct val="80000"/>
              </a:lnSpc>
              <a:spcBef>
                <a:spcPts val="1750"/>
              </a:spcBef>
              <a:spcAft>
                <a:spcPts val="0"/>
              </a:spcAft>
              <a:buClr>
                <a:srgbClr val="A5B592"/>
              </a:buClr>
              <a:buSzPts val="2200"/>
              <a:buFont typeface="Noto Sans Symbols"/>
              <a:buChar char="⚫"/>
            </a:pPr>
            <a:r>
              <a:rPr b="1" i="0" lang="en-US" sz="2200" u="none" cap="none" strike="noStrike">
                <a:solidFill>
                  <a:srgbClr val="000000"/>
                </a:solidFill>
                <a:latin typeface="Constantia"/>
                <a:ea typeface="Constantia"/>
                <a:cs typeface="Constantia"/>
                <a:sym typeface="Constantia"/>
              </a:rPr>
              <a:t>AAD</a:t>
            </a:r>
            <a:r>
              <a:rPr b="0" i="0" lang="en-US" sz="2200" u="none" cap="none" strike="noStrike">
                <a:solidFill>
                  <a:srgbClr val="000000"/>
                </a:solidFill>
                <a:latin typeface="Constantia"/>
                <a:ea typeface="Constantia"/>
                <a:cs typeface="Constantia"/>
                <a:sym typeface="Constantia"/>
              </a:rPr>
              <a:t> (ASCII Adjust Before Division)</a:t>
            </a:r>
            <a:endParaRPr/>
          </a:p>
        </p:txBody>
      </p:sp>
      <p:sp>
        <p:nvSpPr>
          <p:cNvPr id="1069" name="Google Shape;1069;gda7c634b4f_0_831"/>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gda7c634b4f_0_839"/>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NOT Src:</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complements each bit of Src to produce 1’s complement of the specified operand.</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The operand can be a register or memory location.</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e,.g  NOT AX</a:t>
            </a:r>
            <a:endParaRPr/>
          </a:p>
        </p:txBody>
      </p:sp>
      <p:sp>
        <p:nvSpPr>
          <p:cNvPr id="1077" name="Google Shape;1077;gda7c634b4f_0_839"/>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
        <p:nvSpPr>
          <p:cNvPr id="1078" name="Google Shape;1078;gda7c634b4f_0_839"/>
          <p:cNvSpPr txBox="1"/>
          <p:nvPr/>
        </p:nvSpPr>
        <p:spPr>
          <a:xfrm>
            <a:off x="2133600" y="8572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Logical Instructions</a:t>
            </a:r>
            <a:endParaRPr/>
          </a:p>
        </p:txBody>
      </p:sp>
      <p:sp>
        <p:nvSpPr>
          <p:cNvPr id="1079" name="Google Shape;1079;gda7c634b4f_0_839"/>
          <p:cNvSpPr txBox="1"/>
          <p:nvPr/>
        </p:nvSpPr>
        <p:spPr>
          <a:xfrm>
            <a:off x="1809750" y="642938"/>
            <a:ext cx="8229600" cy="1143000"/>
          </a:xfrm>
          <a:prstGeom prst="rect">
            <a:avLst/>
          </a:prstGeom>
          <a:noFill/>
          <a:ln>
            <a:noFill/>
          </a:ln>
        </p:spPr>
        <p:txBody>
          <a:bodyPr anchorCtr="0" anchor="b" bIns="0" lIns="0" spcFirstLastPara="1" rIns="0" wrap="square" tIns="46800">
            <a:noAutofit/>
          </a:bodyPr>
          <a:lstStyle/>
          <a:p>
            <a:pPr indent="0" lvl="0" marL="0" marR="0" rtl="0" algn="l">
              <a:spcBef>
                <a:spcPts val="0"/>
              </a:spcBef>
              <a:spcAft>
                <a:spcPts val="0"/>
              </a:spcAft>
              <a:buClr>
                <a:srgbClr val="444D26"/>
              </a:buClr>
              <a:buSzPts val="5000"/>
              <a:buFont typeface="Calibri"/>
              <a:buNone/>
            </a:pPr>
            <a:r>
              <a:rPr lang="en-US" sz="5000">
                <a:solidFill>
                  <a:srgbClr val="444D26"/>
                </a:solidFill>
                <a:latin typeface="Calibri"/>
                <a:ea typeface="Calibri"/>
                <a:cs typeface="Calibri"/>
                <a:sym typeface="Calibri"/>
              </a:rPr>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da7c634b4f_0_848"/>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Logical Instructions</a:t>
            </a:r>
            <a:endParaRPr/>
          </a:p>
        </p:txBody>
      </p:sp>
      <p:sp>
        <p:nvSpPr>
          <p:cNvPr id="1087" name="Google Shape;1087;gda7c634b4f_0_848"/>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90000"/>
              </a:lnSpc>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AND Des, Src:</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performs AND operation of Des and Src.</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Src can be immediate number, register or memory location.</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Des can be register or memory location.</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Both operands cannot be memory locations at the same time.</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CF and OF become zero after the operation.</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PF, SF and ZF are updated.</a:t>
            </a:r>
            <a:endParaRPr/>
          </a:p>
        </p:txBody>
      </p:sp>
      <p:sp>
        <p:nvSpPr>
          <p:cNvPr id="1088" name="Google Shape;1088;gda7c634b4f_0_848"/>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da7c634b4f_0_856"/>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Bit Manipulation Instructions</a:t>
            </a:r>
            <a:endParaRPr/>
          </a:p>
        </p:txBody>
      </p:sp>
      <p:sp>
        <p:nvSpPr>
          <p:cNvPr id="1096" name="Google Shape;1096;gda7c634b4f_0_856"/>
          <p:cNvSpPr txBox="1"/>
          <p:nvPr/>
        </p:nvSpPr>
        <p:spPr>
          <a:xfrm>
            <a:off x="1981200" y="1714500"/>
            <a:ext cx="97536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90000"/>
              </a:lnSpc>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OR Des, Src:</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performs OR operation of Des and Src.</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Src can be immediate number, register or memory location.</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Des can be register or memory location.</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Both operands cannot be memory locations at the same time.</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CF and OF become zero after the operation.</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PF, SF and ZF are updated.</a:t>
            </a:r>
            <a:endParaRPr/>
          </a:p>
        </p:txBody>
      </p:sp>
      <p:sp>
        <p:nvSpPr>
          <p:cNvPr id="1097" name="Google Shape;1097;gda7c634b4f_0_856"/>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2"/>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12"/>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lang="en-US"/>
              <a:t>Definition (Contd.)</a:t>
            </a:r>
            <a:endParaRPr/>
          </a:p>
        </p:txBody>
      </p:sp>
      <p:sp>
        <p:nvSpPr>
          <p:cNvPr id="172" name="Google Shape;172;p12"/>
          <p:cNvSpPr txBox="1"/>
          <p:nvPr/>
        </p:nvSpPr>
        <p:spPr>
          <a:xfrm>
            <a:off x="1143000" y="2002027"/>
            <a:ext cx="10591799" cy="2213426"/>
          </a:xfrm>
          <a:prstGeom prst="rect">
            <a:avLst/>
          </a:prstGeom>
          <a:noFill/>
          <a:ln>
            <a:noFill/>
          </a:ln>
        </p:spPr>
        <p:txBody>
          <a:bodyPr anchorCtr="0" anchor="t" bIns="0" lIns="0" spcFirstLastPara="1" rIns="0" wrap="square" tIns="12700">
            <a:spAutoFit/>
          </a:bodyPr>
          <a:lstStyle/>
          <a:p>
            <a:pPr indent="-285750" lvl="0" marL="298450" marR="264160" rtl="0" algn="l">
              <a:spcBef>
                <a:spcPts val="0"/>
              </a:spcBef>
              <a:spcAft>
                <a:spcPts val="0"/>
              </a:spcAft>
              <a:buClr>
                <a:srgbClr val="953734"/>
              </a:buClr>
              <a:buSzPts val="2800"/>
              <a:buFont typeface="Times New Roman"/>
              <a:buChar char="–"/>
            </a:pPr>
            <a:r>
              <a:rPr lang="en-US" sz="2800" u="sng">
                <a:solidFill>
                  <a:srgbClr val="953734"/>
                </a:solidFill>
                <a:latin typeface="Times New Roman"/>
                <a:ea typeface="Times New Roman"/>
                <a:cs typeface="Times New Roman"/>
                <a:sym typeface="Times New Roman"/>
              </a:rPr>
              <a:t>accepts binary data </a:t>
            </a:r>
            <a:r>
              <a:rPr lang="en-US" sz="2800">
                <a:solidFill>
                  <a:srgbClr val="632423"/>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The data that the microprocessor  manipulates must come from somewhere.</a:t>
            </a:r>
            <a:endParaRPr sz="2800">
              <a:solidFill>
                <a:schemeClr val="dk1"/>
              </a:solidFill>
              <a:latin typeface="Times New Roman"/>
              <a:ea typeface="Times New Roman"/>
              <a:cs typeface="Times New Roman"/>
              <a:sym typeface="Times New Roman"/>
            </a:endParaRPr>
          </a:p>
          <a:p>
            <a:pPr indent="-229234" lvl="1" marL="698500" marR="0" rtl="0" algn="l">
              <a:spcBef>
                <a:spcPts val="585"/>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It comes from what is called “input devices”.</a:t>
            </a:r>
            <a:endParaRPr b="0" i="0" sz="2400" u="none" cap="none" strike="noStrike">
              <a:solidFill>
                <a:schemeClr val="dk1"/>
              </a:solidFill>
              <a:latin typeface="Times New Roman"/>
              <a:ea typeface="Times New Roman"/>
              <a:cs typeface="Times New Roman"/>
              <a:sym typeface="Times New Roman"/>
            </a:endParaRPr>
          </a:p>
          <a:p>
            <a:pPr indent="-228600" lvl="1" marL="697865" marR="5080" rtl="0" algn="l">
              <a:spcBef>
                <a:spcPts val="575"/>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These are devices that bring data into the system  from the outside world.</a:t>
            </a:r>
            <a:endParaRPr b="0" i="0" sz="2400" u="none" cap="none" strike="noStrike">
              <a:solidFill>
                <a:schemeClr val="dk1"/>
              </a:solidFill>
              <a:latin typeface="Times New Roman"/>
              <a:ea typeface="Times New Roman"/>
              <a:cs typeface="Times New Roman"/>
              <a:sym typeface="Times New Roman"/>
            </a:endParaRPr>
          </a:p>
          <a:p>
            <a:pPr indent="-228600" lvl="1" marL="697865" marR="339090" rtl="0" algn="l">
              <a:spcBef>
                <a:spcPts val="5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These represent devices such as a keyboard, a  mouse, switches, etc.</a:t>
            </a:r>
            <a:endParaRPr b="0" i="0" sz="2400" u="none" cap="none" strike="noStrike">
              <a:solidFill>
                <a:schemeClr val="dk1"/>
              </a:solidFill>
              <a:latin typeface="Times New Roman"/>
              <a:ea typeface="Times New Roman"/>
              <a:cs typeface="Times New Roman"/>
              <a:sym typeface="Times New Roman"/>
            </a:endParaRPr>
          </a:p>
        </p:txBody>
      </p:sp>
      <p:sp>
        <p:nvSpPr>
          <p:cNvPr id="173" name="Google Shape;173;p12"/>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gda7c634b4f_0_864"/>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Bit Manipulation Instructions</a:t>
            </a:r>
            <a:endParaRPr/>
          </a:p>
        </p:txBody>
      </p:sp>
      <p:sp>
        <p:nvSpPr>
          <p:cNvPr id="1105" name="Google Shape;1105;gda7c634b4f_0_864"/>
          <p:cNvSpPr txBox="1"/>
          <p:nvPr/>
        </p:nvSpPr>
        <p:spPr>
          <a:xfrm>
            <a:off x="1828800" y="1688626"/>
            <a:ext cx="91440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90000"/>
              </a:lnSpc>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XOR Des, Src:</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performs XOR operation of Des and Src.</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Src can be immediate number, register or memory location.</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Des can be register or memory location.</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Both operands cannot be memory locations at the same time.</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CF and OF become zero after the operation.</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PF, SF and ZF are updated.</a:t>
            </a:r>
            <a:endParaRPr/>
          </a:p>
        </p:txBody>
      </p:sp>
      <p:sp>
        <p:nvSpPr>
          <p:cNvPr id="1106" name="Google Shape;1106;gda7c634b4f_0_864"/>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gda7c634b4f_0_872"/>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Bit Manipulation Instructions</a:t>
            </a:r>
            <a:endParaRPr/>
          </a:p>
        </p:txBody>
      </p:sp>
      <p:sp>
        <p:nvSpPr>
          <p:cNvPr id="1114" name="Google Shape;1114;gda7c634b4f_0_872"/>
          <p:cNvSpPr txBox="1"/>
          <p:nvPr/>
        </p:nvSpPr>
        <p:spPr>
          <a:xfrm>
            <a:off x="1295400" y="1714500"/>
            <a:ext cx="101346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90000"/>
              </a:lnSpc>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TEST Des, Src:</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performs AND operation of Des and Src.</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Src can be immediate number, and src/Des can be register or memory location.</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is Non-Destructive And means Dest is not modified only flags are affected.</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Both operands cannot be memory locations at the same time.</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CF and OF become zero after the operation.</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PF, SF and ZF are updated.</a:t>
            </a:r>
            <a:endParaRPr/>
          </a:p>
        </p:txBody>
      </p:sp>
      <p:sp>
        <p:nvSpPr>
          <p:cNvPr id="1115" name="Google Shape;1115;gda7c634b4f_0_872"/>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da7c634b4f_0_880"/>
          <p:cNvSpPr txBox="1"/>
          <p:nvPr/>
        </p:nvSpPr>
        <p:spPr>
          <a:xfrm>
            <a:off x="1981200" y="2638426"/>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2. Data Transfer Instructions</a:t>
            </a:r>
            <a:endParaRPr/>
          </a:p>
        </p:txBody>
      </p:sp>
      <p:sp>
        <p:nvSpPr>
          <p:cNvPr id="1123" name="Google Shape;1123;gda7c634b4f_0_880"/>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gda7c634b4f_0_887"/>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Data Transfer Instructions</a:t>
            </a:r>
            <a:endParaRPr/>
          </a:p>
        </p:txBody>
      </p:sp>
      <p:sp>
        <p:nvSpPr>
          <p:cNvPr id="1131" name="Google Shape;1131;gda7c634b4f_0_887"/>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80000"/>
              </a:lnSpc>
              <a:spcBef>
                <a:spcPts val="0"/>
              </a:spcBef>
              <a:spcAft>
                <a:spcPts val="0"/>
              </a:spcAft>
              <a:buClr>
                <a:srgbClr val="E7BC29"/>
              </a:buClr>
              <a:buSzPts val="2500"/>
              <a:buFont typeface="Noto Sans Symbols"/>
              <a:buChar char="⚫"/>
            </a:pPr>
            <a:r>
              <a:rPr b="1" lang="en-US" sz="2500">
                <a:solidFill>
                  <a:srgbClr val="000000"/>
                </a:solidFill>
                <a:latin typeface="Constantia"/>
                <a:ea typeface="Constantia"/>
                <a:cs typeface="Constantia"/>
                <a:sym typeface="Constantia"/>
              </a:rPr>
              <a:t>MOV Des, Src:</a:t>
            </a:r>
            <a:endParaRPr/>
          </a:p>
          <a:p>
            <a:pPr indent="-239712" lvl="1" marL="628650" marR="0" rtl="0" algn="l">
              <a:lnSpc>
                <a:spcPct val="8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It is used to copy the content of Src to Des</a:t>
            </a:r>
            <a:endParaRPr/>
          </a:p>
          <a:p>
            <a:pPr indent="-239712" lvl="1" marL="628650" marR="0" rtl="0" algn="l">
              <a:lnSpc>
                <a:spcPct val="8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Src operand can be register, memory location or immediate operand.</a:t>
            </a:r>
            <a:endParaRPr/>
          </a:p>
          <a:p>
            <a:pPr indent="-239712" lvl="1" marL="628650" marR="0" rtl="0" algn="l">
              <a:lnSpc>
                <a:spcPct val="8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Des can be register or memory operand.</a:t>
            </a:r>
            <a:endParaRPr/>
          </a:p>
          <a:p>
            <a:pPr indent="-239712" lvl="1" marL="628650" marR="0" rtl="0" algn="l">
              <a:lnSpc>
                <a:spcPct val="8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Both Src and Des cannot be memory location at the same time.</a:t>
            </a:r>
            <a:endParaRPr/>
          </a:p>
          <a:p>
            <a:pPr indent="-239712" lvl="1" marL="628650" marR="0" rtl="0" algn="l">
              <a:lnSpc>
                <a:spcPct val="8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E.g.:</a:t>
            </a:r>
            <a:endParaRPr/>
          </a:p>
          <a:p>
            <a:pPr indent="-236537" lvl="2" marL="903287" marR="0" rtl="0" algn="l">
              <a:lnSpc>
                <a:spcPct val="80000"/>
              </a:lnSpc>
              <a:spcBef>
                <a:spcPts val="1725"/>
              </a:spcBef>
              <a:spcAft>
                <a:spcPts val="0"/>
              </a:spcAft>
              <a:buClr>
                <a:srgbClr val="F3A447"/>
              </a:buClr>
              <a:buSzPts val="2100"/>
              <a:buFont typeface="Noto Sans Symbols"/>
              <a:buChar char="⚫"/>
            </a:pPr>
            <a:r>
              <a:rPr b="0" i="0" lang="en-US" sz="2100" u="none" cap="none" strike="noStrike">
                <a:solidFill>
                  <a:srgbClr val="000000"/>
                </a:solidFill>
                <a:latin typeface="Constantia"/>
                <a:ea typeface="Constantia"/>
                <a:cs typeface="Constantia"/>
                <a:sym typeface="Constantia"/>
              </a:rPr>
              <a:t>MOV CX, 037A H</a:t>
            </a:r>
            <a:endParaRPr/>
          </a:p>
          <a:p>
            <a:pPr indent="-236537" lvl="2" marL="903287" marR="0" rtl="0" algn="l">
              <a:lnSpc>
                <a:spcPct val="80000"/>
              </a:lnSpc>
              <a:spcBef>
                <a:spcPts val="1725"/>
              </a:spcBef>
              <a:spcAft>
                <a:spcPts val="0"/>
              </a:spcAft>
              <a:buClr>
                <a:srgbClr val="F3A447"/>
              </a:buClr>
              <a:buSzPts val="2100"/>
              <a:buFont typeface="Noto Sans Symbols"/>
              <a:buChar char="⚫"/>
            </a:pPr>
            <a:r>
              <a:rPr b="0" i="0" lang="en-US" sz="2100" u="none" cap="none" strike="noStrike">
                <a:solidFill>
                  <a:srgbClr val="000000"/>
                </a:solidFill>
                <a:latin typeface="Constantia"/>
                <a:ea typeface="Constantia"/>
                <a:cs typeface="Constantia"/>
                <a:sym typeface="Constantia"/>
              </a:rPr>
              <a:t>MOV AL, BL</a:t>
            </a:r>
            <a:endParaRPr/>
          </a:p>
          <a:p>
            <a:pPr indent="-236537" lvl="2" marL="903287" marR="0" rtl="0" algn="l">
              <a:lnSpc>
                <a:spcPct val="80000"/>
              </a:lnSpc>
              <a:spcBef>
                <a:spcPts val="1725"/>
              </a:spcBef>
              <a:spcAft>
                <a:spcPts val="0"/>
              </a:spcAft>
              <a:buClr>
                <a:srgbClr val="F3A447"/>
              </a:buClr>
              <a:buSzPts val="2100"/>
              <a:buFont typeface="Noto Sans Symbols"/>
              <a:buChar char="⚫"/>
            </a:pPr>
            <a:r>
              <a:rPr b="0" i="0" lang="en-US" sz="2100" u="none" cap="none" strike="noStrike">
                <a:solidFill>
                  <a:srgbClr val="000000"/>
                </a:solidFill>
                <a:latin typeface="Constantia"/>
                <a:ea typeface="Constantia"/>
                <a:cs typeface="Constantia"/>
                <a:sym typeface="Constantia"/>
              </a:rPr>
              <a:t>MOV BX, [0301 H]</a:t>
            </a:r>
            <a:endParaRPr/>
          </a:p>
        </p:txBody>
      </p:sp>
      <p:sp>
        <p:nvSpPr>
          <p:cNvPr id="1132" name="Google Shape;1132;gda7c634b4f_0_887"/>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gda7c634b4f_0_895"/>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Data Transfer Instructions</a:t>
            </a:r>
            <a:endParaRPr/>
          </a:p>
        </p:txBody>
      </p:sp>
      <p:sp>
        <p:nvSpPr>
          <p:cNvPr id="1140" name="Google Shape;1140;gda7c634b4f_0_895"/>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90000"/>
              </a:lnSpc>
              <a:spcBef>
                <a:spcPts val="0"/>
              </a:spcBef>
              <a:spcAft>
                <a:spcPts val="0"/>
              </a:spcAft>
              <a:buClr>
                <a:srgbClr val="E7BC29"/>
              </a:buClr>
              <a:buSzPts val="2500"/>
              <a:buFont typeface="Noto Sans Symbols"/>
              <a:buChar char="⚫"/>
            </a:pPr>
            <a:r>
              <a:rPr b="1" lang="en-US" sz="2500">
                <a:solidFill>
                  <a:srgbClr val="000000"/>
                </a:solidFill>
                <a:latin typeface="Constantia"/>
                <a:ea typeface="Constantia"/>
                <a:cs typeface="Constantia"/>
                <a:sym typeface="Constantia"/>
              </a:rPr>
              <a:t>PUSH Operand:</a:t>
            </a:r>
            <a:endParaRPr/>
          </a:p>
          <a:p>
            <a:pPr indent="-239712" lvl="1" marL="628650" marR="0" rtl="0" algn="l">
              <a:lnSpc>
                <a:spcPct val="9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It pushes the operand into top of stack.</a:t>
            </a:r>
            <a:endParaRPr/>
          </a:p>
          <a:p>
            <a:pPr indent="-239712" lvl="1" marL="628650" marR="0" rtl="0" algn="l">
              <a:lnSpc>
                <a:spcPct val="9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E.g.: PUSH BX</a:t>
            </a:r>
            <a:endParaRPr/>
          </a:p>
          <a:p>
            <a:pPr indent="-261937" lvl="0" marL="263525" marR="0" rtl="0" algn="l">
              <a:lnSpc>
                <a:spcPct val="90000"/>
              </a:lnSpc>
              <a:spcBef>
                <a:spcPts val="1825"/>
              </a:spcBef>
              <a:spcAft>
                <a:spcPts val="0"/>
              </a:spcAft>
              <a:buNone/>
            </a:pPr>
            <a:r>
              <a:t/>
            </a:r>
            <a:endParaRPr sz="2500">
              <a:solidFill>
                <a:srgbClr val="000000"/>
              </a:solidFill>
              <a:latin typeface="Constantia"/>
              <a:ea typeface="Constantia"/>
              <a:cs typeface="Constantia"/>
              <a:sym typeface="Constantia"/>
            </a:endParaRPr>
          </a:p>
          <a:p>
            <a:pPr indent="-261937" lvl="0" marL="261937" marR="0" rtl="0" algn="l">
              <a:lnSpc>
                <a:spcPct val="90000"/>
              </a:lnSpc>
              <a:spcBef>
                <a:spcPts val="1825"/>
              </a:spcBef>
              <a:spcAft>
                <a:spcPts val="0"/>
              </a:spcAft>
              <a:buClr>
                <a:srgbClr val="E7BC29"/>
              </a:buClr>
              <a:buSzPts val="2500"/>
              <a:buFont typeface="Noto Sans Symbols"/>
              <a:buChar char="⚫"/>
            </a:pPr>
            <a:r>
              <a:rPr b="1" lang="en-US" sz="2500">
                <a:solidFill>
                  <a:srgbClr val="000000"/>
                </a:solidFill>
                <a:latin typeface="Constantia"/>
                <a:ea typeface="Constantia"/>
                <a:cs typeface="Constantia"/>
                <a:sym typeface="Constantia"/>
              </a:rPr>
              <a:t>POP Des:</a:t>
            </a:r>
            <a:endParaRPr/>
          </a:p>
          <a:p>
            <a:pPr indent="-239712" lvl="1" marL="628650" marR="0" rtl="0" algn="l">
              <a:lnSpc>
                <a:spcPct val="9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It pops the operand from top of stack to Des.</a:t>
            </a:r>
            <a:endParaRPr/>
          </a:p>
          <a:p>
            <a:pPr indent="-239712" lvl="1" marL="628650" marR="0" rtl="0" algn="l">
              <a:lnSpc>
                <a:spcPct val="9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Des can be a general purpose register, segment register (except CS) or memory location.</a:t>
            </a:r>
            <a:endParaRPr/>
          </a:p>
          <a:p>
            <a:pPr indent="-239712" lvl="1" marL="628650" marR="0" rtl="0" algn="l">
              <a:lnSpc>
                <a:spcPct val="90000"/>
              </a:lnSpc>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E.g.: POP AX</a:t>
            </a:r>
            <a:endParaRPr/>
          </a:p>
        </p:txBody>
      </p:sp>
      <p:sp>
        <p:nvSpPr>
          <p:cNvPr id="1141" name="Google Shape;1141;gda7c634b4f_0_895"/>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gda7c634b4f_0_903"/>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Data Transfer Instructions</a:t>
            </a:r>
            <a:endParaRPr/>
          </a:p>
        </p:txBody>
      </p:sp>
      <p:sp>
        <p:nvSpPr>
          <p:cNvPr id="1149" name="Google Shape;1149;gda7c634b4f_0_903"/>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500"/>
              <a:buFont typeface="Noto Sans Symbols"/>
              <a:buChar char="⚫"/>
            </a:pPr>
            <a:r>
              <a:rPr b="1" lang="en-US" sz="2500">
                <a:solidFill>
                  <a:srgbClr val="000000"/>
                </a:solidFill>
                <a:latin typeface="Constantia"/>
                <a:ea typeface="Constantia"/>
                <a:cs typeface="Constantia"/>
                <a:sym typeface="Constantia"/>
              </a:rPr>
              <a:t>XCHG Des, Src:</a:t>
            </a:r>
            <a:endParaRPr/>
          </a:p>
          <a:p>
            <a:pPr indent="-239712" lvl="1" marL="628650" marR="0" rtl="0" algn="l">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This instruction exchanges Src with Des.</a:t>
            </a:r>
            <a:endParaRPr/>
          </a:p>
          <a:p>
            <a:pPr indent="-239712" lvl="1" marL="628650" marR="0" rtl="0" algn="l">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It cannot exchange two memory locations directly.</a:t>
            </a:r>
            <a:endParaRPr/>
          </a:p>
          <a:p>
            <a:pPr indent="-239712" lvl="1" marL="628650" marR="0" rtl="0" algn="l">
              <a:spcBef>
                <a:spcPts val="1775"/>
              </a:spcBef>
              <a:spcAft>
                <a:spcPts val="0"/>
              </a:spcAft>
              <a:buClr>
                <a:srgbClr val="A5B592"/>
              </a:buClr>
              <a:buSzPts val="2300"/>
              <a:buFont typeface="Noto Sans Symbols"/>
              <a:buChar char="⚫"/>
            </a:pPr>
            <a:r>
              <a:rPr b="0" i="0" lang="en-US" sz="2300" u="none" cap="none" strike="noStrike">
                <a:solidFill>
                  <a:srgbClr val="000000"/>
                </a:solidFill>
                <a:latin typeface="Constantia"/>
                <a:ea typeface="Constantia"/>
                <a:cs typeface="Constantia"/>
                <a:sym typeface="Constantia"/>
              </a:rPr>
              <a:t>E.g.: XCHG DX, AX</a:t>
            </a:r>
            <a:endParaRPr/>
          </a:p>
        </p:txBody>
      </p:sp>
      <p:sp>
        <p:nvSpPr>
          <p:cNvPr id="1150" name="Google Shape;1150;gda7c634b4f_0_903"/>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gda7c634b4f_0_911"/>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Data Transfer Instructions</a:t>
            </a:r>
            <a:endParaRPr/>
          </a:p>
        </p:txBody>
      </p:sp>
      <p:sp>
        <p:nvSpPr>
          <p:cNvPr id="1158" name="Google Shape;1158;gda7c634b4f_0_911"/>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300"/>
              <a:buFont typeface="Noto Sans Symbols"/>
              <a:buChar char="⚫"/>
            </a:pPr>
            <a:r>
              <a:rPr b="1" lang="en-US" sz="2300">
                <a:solidFill>
                  <a:srgbClr val="000000"/>
                </a:solidFill>
                <a:latin typeface="Constantia"/>
                <a:ea typeface="Constantia"/>
                <a:cs typeface="Constantia"/>
                <a:sym typeface="Constantia"/>
              </a:rPr>
              <a:t>IN Accumulator, Port Address:</a:t>
            </a:r>
            <a:endParaRPr/>
          </a:p>
          <a:p>
            <a:pPr indent="-239712" lvl="1" marL="628650" marR="0" rtl="0" algn="l">
              <a:spcBef>
                <a:spcPts val="1725"/>
              </a:spcBef>
              <a:spcAft>
                <a:spcPts val="0"/>
              </a:spcAft>
              <a:buClr>
                <a:srgbClr val="A5B592"/>
              </a:buClr>
              <a:buSzPts val="2100"/>
              <a:buFont typeface="Noto Sans Symbols"/>
              <a:buChar char="⚫"/>
            </a:pPr>
            <a:r>
              <a:rPr b="0" i="0" lang="en-US" sz="2100" u="none" cap="none" strike="noStrike">
                <a:solidFill>
                  <a:srgbClr val="000000"/>
                </a:solidFill>
                <a:latin typeface="Constantia"/>
                <a:ea typeface="Constantia"/>
                <a:cs typeface="Constantia"/>
                <a:sym typeface="Constantia"/>
              </a:rPr>
              <a:t>It transfers the operand from specified port to accumulator register.</a:t>
            </a:r>
            <a:endParaRPr/>
          </a:p>
          <a:p>
            <a:pPr indent="-239712" lvl="1" marL="628650" marR="0" rtl="0" algn="l">
              <a:spcBef>
                <a:spcPts val="1725"/>
              </a:spcBef>
              <a:spcAft>
                <a:spcPts val="0"/>
              </a:spcAft>
              <a:buClr>
                <a:srgbClr val="A5B592"/>
              </a:buClr>
              <a:buSzPts val="2100"/>
              <a:buFont typeface="Noto Sans Symbols"/>
              <a:buChar char="⚫"/>
            </a:pPr>
            <a:r>
              <a:rPr b="0" i="0" lang="en-US" sz="2100" u="none" cap="none" strike="noStrike">
                <a:solidFill>
                  <a:srgbClr val="000000"/>
                </a:solidFill>
                <a:latin typeface="Constantia"/>
                <a:ea typeface="Constantia"/>
                <a:cs typeface="Constantia"/>
                <a:sym typeface="Constantia"/>
              </a:rPr>
              <a:t>E.g.: IN AX, 0028 H</a:t>
            </a:r>
            <a:endParaRPr/>
          </a:p>
          <a:p>
            <a:pPr indent="-261937" lvl="0" marL="263525" marR="0" rtl="0" algn="l">
              <a:spcBef>
                <a:spcPts val="1775"/>
              </a:spcBef>
              <a:spcAft>
                <a:spcPts val="0"/>
              </a:spcAft>
              <a:buNone/>
            </a:pPr>
            <a:r>
              <a:t/>
            </a:r>
            <a:endParaRPr sz="2300">
              <a:solidFill>
                <a:srgbClr val="000000"/>
              </a:solidFill>
              <a:latin typeface="Constantia"/>
              <a:ea typeface="Constantia"/>
              <a:cs typeface="Constantia"/>
              <a:sym typeface="Constantia"/>
            </a:endParaRPr>
          </a:p>
          <a:p>
            <a:pPr indent="-261937" lvl="0" marL="261937" marR="0" rtl="0" algn="l">
              <a:spcBef>
                <a:spcPts val="1775"/>
              </a:spcBef>
              <a:spcAft>
                <a:spcPts val="0"/>
              </a:spcAft>
              <a:buClr>
                <a:srgbClr val="E7BC29"/>
              </a:buClr>
              <a:buSzPts val="2300"/>
              <a:buFont typeface="Noto Sans Symbols"/>
              <a:buChar char="⚫"/>
            </a:pPr>
            <a:r>
              <a:rPr b="1" lang="en-US" sz="2300">
                <a:solidFill>
                  <a:srgbClr val="000000"/>
                </a:solidFill>
                <a:latin typeface="Constantia"/>
                <a:ea typeface="Constantia"/>
                <a:cs typeface="Constantia"/>
                <a:sym typeface="Constantia"/>
              </a:rPr>
              <a:t>OUT Port Address, Accumulator:</a:t>
            </a:r>
            <a:endParaRPr/>
          </a:p>
          <a:p>
            <a:pPr indent="-239712" lvl="1" marL="628650" marR="0" rtl="0" algn="l">
              <a:spcBef>
                <a:spcPts val="1725"/>
              </a:spcBef>
              <a:spcAft>
                <a:spcPts val="0"/>
              </a:spcAft>
              <a:buClr>
                <a:srgbClr val="A5B592"/>
              </a:buClr>
              <a:buSzPts val="2100"/>
              <a:buFont typeface="Noto Sans Symbols"/>
              <a:buChar char="⚫"/>
            </a:pPr>
            <a:r>
              <a:rPr b="0" i="0" lang="en-US" sz="2100" u="none" cap="none" strike="noStrike">
                <a:solidFill>
                  <a:srgbClr val="000000"/>
                </a:solidFill>
                <a:latin typeface="Constantia"/>
                <a:ea typeface="Constantia"/>
                <a:cs typeface="Constantia"/>
                <a:sym typeface="Constantia"/>
              </a:rPr>
              <a:t>It transfers the operand from accumulator to specified port.</a:t>
            </a:r>
            <a:endParaRPr/>
          </a:p>
          <a:p>
            <a:pPr indent="-239712" lvl="1" marL="628650" marR="0" rtl="0" algn="l">
              <a:spcBef>
                <a:spcPts val="1725"/>
              </a:spcBef>
              <a:spcAft>
                <a:spcPts val="0"/>
              </a:spcAft>
              <a:buClr>
                <a:srgbClr val="A5B592"/>
              </a:buClr>
              <a:buSzPts val="2100"/>
              <a:buFont typeface="Noto Sans Symbols"/>
              <a:buChar char="⚫"/>
            </a:pPr>
            <a:r>
              <a:rPr b="0" i="0" lang="en-US" sz="2100" u="none" cap="none" strike="noStrike">
                <a:solidFill>
                  <a:srgbClr val="000000"/>
                </a:solidFill>
                <a:latin typeface="Constantia"/>
                <a:ea typeface="Constantia"/>
                <a:cs typeface="Constantia"/>
                <a:sym typeface="Constantia"/>
              </a:rPr>
              <a:t>E.g.: OUT 0028 H, AX</a:t>
            </a:r>
            <a:endParaRPr/>
          </a:p>
        </p:txBody>
      </p:sp>
      <p:sp>
        <p:nvSpPr>
          <p:cNvPr id="1159" name="Google Shape;1159;gda7c634b4f_0_911"/>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gda7c634b4f_0_919"/>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Data Transfer Instructions</a:t>
            </a:r>
            <a:endParaRPr/>
          </a:p>
        </p:txBody>
      </p:sp>
      <p:sp>
        <p:nvSpPr>
          <p:cNvPr id="1167" name="Google Shape;1167;gda7c634b4f_0_919"/>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3600"/>
              <a:buFont typeface="Noto Sans Symbols"/>
              <a:buChar char="⚫"/>
            </a:pPr>
            <a:r>
              <a:rPr b="1" lang="en-US" sz="3600">
                <a:solidFill>
                  <a:srgbClr val="000000"/>
                </a:solidFill>
                <a:latin typeface="Constantia"/>
                <a:ea typeface="Constantia"/>
                <a:cs typeface="Constantia"/>
                <a:sym typeface="Constantia"/>
              </a:rPr>
              <a:t>LEA  Register, Src:</a:t>
            </a:r>
            <a:endParaRPr/>
          </a:p>
          <a:p>
            <a:pPr indent="-239712" lvl="1" marL="628650" marR="0" rtl="0" algn="l">
              <a:spcBef>
                <a:spcPts val="2000"/>
              </a:spcBef>
              <a:spcAft>
                <a:spcPts val="0"/>
              </a:spcAft>
              <a:buClr>
                <a:srgbClr val="A5B592"/>
              </a:buClr>
              <a:buSzPts val="3200"/>
              <a:buFont typeface="Noto Sans Symbols"/>
              <a:buChar char="⚫"/>
            </a:pPr>
            <a:r>
              <a:rPr b="0" i="0" lang="en-US" sz="3200" u="none" cap="none" strike="noStrike">
                <a:solidFill>
                  <a:srgbClr val="000000"/>
                </a:solidFill>
                <a:latin typeface="Constantia"/>
                <a:ea typeface="Constantia"/>
                <a:cs typeface="Constantia"/>
                <a:sym typeface="Constantia"/>
              </a:rPr>
              <a:t>It loads a 16-bit register with the offset address of the data specified by the Src.</a:t>
            </a:r>
            <a:endParaRPr/>
          </a:p>
          <a:p>
            <a:pPr indent="-239712" lvl="1" marL="628650" marR="0" rtl="0" algn="l">
              <a:spcBef>
                <a:spcPts val="2000"/>
              </a:spcBef>
              <a:spcAft>
                <a:spcPts val="0"/>
              </a:spcAft>
              <a:buClr>
                <a:srgbClr val="A5B592"/>
              </a:buClr>
              <a:buSzPts val="3200"/>
              <a:buFont typeface="Noto Sans Symbols"/>
              <a:buChar char="⚫"/>
            </a:pPr>
            <a:r>
              <a:rPr b="0" i="0" lang="en-US" sz="3200" u="none" cap="none" strike="noStrike">
                <a:solidFill>
                  <a:srgbClr val="000000"/>
                </a:solidFill>
                <a:latin typeface="Constantia"/>
                <a:ea typeface="Constantia"/>
                <a:cs typeface="Constantia"/>
                <a:sym typeface="Constantia"/>
              </a:rPr>
              <a:t>E.g.: LEA BX, [DI]</a:t>
            </a:r>
            <a:endParaRPr/>
          </a:p>
          <a:p>
            <a:pPr indent="-236537" lvl="2" marL="903287" marR="0" rtl="0" algn="l">
              <a:spcBef>
                <a:spcPts val="1900"/>
              </a:spcBef>
              <a:spcAft>
                <a:spcPts val="0"/>
              </a:spcAft>
              <a:buClr>
                <a:srgbClr val="F3A447"/>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This instruction loads the contents of DI (offset) into the BX register.</a:t>
            </a:r>
            <a:endParaRPr/>
          </a:p>
        </p:txBody>
      </p:sp>
      <p:sp>
        <p:nvSpPr>
          <p:cNvPr id="1168" name="Google Shape;1168;gda7c634b4f_0_919"/>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gda7c634b4f_0_927"/>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Data Transfer Instructions</a:t>
            </a:r>
            <a:endParaRPr/>
          </a:p>
        </p:txBody>
      </p:sp>
      <p:sp>
        <p:nvSpPr>
          <p:cNvPr id="1176" name="Google Shape;1176;gda7c634b4f_0_927"/>
          <p:cNvSpPr txBox="1"/>
          <p:nvPr/>
        </p:nvSpPr>
        <p:spPr>
          <a:xfrm>
            <a:off x="1952625"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800"/>
              <a:buFont typeface="Noto Sans Symbols"/>
              <a:buChar char="⚫"/>
            </a:pPr>
            <a:r>
              <a:rPr b="1" lang="en-US" sz="2800">
                <a:solidFill>
                  <a:srgbClr val="000000"/>
                </a:solidFill>
                <a:latin typeface="Constantia"/>
                <a:ea typeface="Constantia"/>
                <a:cs typeface="Constantia"/>
                <a:sym typeface="Constantia"/>
              </a:rPr>
              <a:t>LDS Des, Src:</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loads 32-bit pointer from memory source to destination register  and DS.</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The word is placed in the destination register and the segment is placed in DS.</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This instruction Copies the word at the lower memory address to the Des reg and the word at the higher address to the segment reg i.e. DS.</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E.g.: LDS BX, [0301 H]</a:t>
            </a:r>
            <a:endParaRPr/>
          </a:p>
        </p:txBody>
      </p:sp>
      <p:sp>
        <p:nvSpPr>
          <p:cNvPr id="1177" name="Google Shape;1177;gda7c634b4f_0_927"/>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gda7c634b4f_0_935"/>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Data Transfer Instructions</a:t>
            </a:r>
            <a:endParaRPr/>
          </a:p>
        </p:txBody>
      </p:sp>
      <p:sp>
        <p:nvSpPr>
          <p:cNvPr id="1185" name="Google Shape;1185;gda7c634b4f_0_935"/>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800"/>
              <a:buFont typeface="Noto Sans Symbols"/>
              <a:buChar char="⚫"/>
            </a:pPr>
            <a:r>
              <a:rPr b="1" lang="en-US" sz="2800">
                <a:solidFill>
                  <a:srgbClr val="000000"/>
                </a:solidFill>
                <a:latin typeface="Constantia"/>
                <a:ea typeface="Constantia"/>
                <a:cs typeface="Constantia"/>
                <a:sym typeface="Constantia"/>
              </a:rPr>
              <a:t>LES Des, Src:</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loads 32-bit pointer from memory source to destination register and ES.</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The Word is placed in the destination register and the segment is placed in ES.</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This instruction is very similar to LDS except that it initializes ES instead of DS.</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E.g.: LES BX, [0301 H]</a:t>
            </a:r>
            <a:endParaRPr/>
          </a:p>
        </p:txBody>
      </p:sp>
      <p:sp>
        <p:nvSpPr>
          <p:cNvPr id="1186" name="Google Shape;1186;gda7c634b4f_0_935"/>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p:nvPr/>
        </p:nvSpPr>
        <p:spPr>
          <a:xfrm>
            <a:off x="1524000" y="38100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13"/>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lang="en-US"/>
              <a:t>Definition (Contd.)</a:t>
            </a:r>
            <a:endParaRPr/>
          </a:p>
        </p:txBody>
      </p:sp>
      <p:sp>
        <p:nvSpPr>
          <p:cNvPr id="180" name="Google Shape;180;p13"/>
          <p:cNvSpPr txBox="1"/>
          <p:nvPr/>
        </p:nvSpPr>
        <p:spPr>
          <a:xfrm>
            <a:off x="914400" y="2005839"/>
            <a:ext cx="10744200" cy="4321055"/>
          </a:xfrm>
          <a:prstGeom prst="rect">
            <a:avLst/>
          </a:prstGeom>
          <a:noFill/>
          <a:ln>
            <a:noFill/>
          </a:ln>
        </p:spPr>
        <p:txBody>
          <a:bodyPr anchorCtr="0" anchor="t" bIns="0" lIns="0" spcFirstLastPara="1" rIns="0" wrap="square" tIns="12050">
            <a:spAutoFit/>
          </a:bodyPr>
          <a:lstStyle/>
          <a:p>
            <a:pPr indent="-285750" lvl="0" marL="298450" marR="241300" rtl="0" algn="l">
              <a:spcBef>
                <a:spcPts val="0"/>
              </a:spcBef>
              <a:spcAft>
                <a:spcPts val="0"/>
              </a:spcAft>
              <a:buNone/>
            </a:pPr>
            <a:r>
              <a:rPr lang="en-US" sz="2000">
                <a:solidFill>
                  <a:srgbClr val="800000"/>
                </a:solidFill>
                <a:latin typeface="Times New Roman"/>
                <a:ea typeface="Times New Roman"/>
                <a:cs typeface="Times New Roman"/>
                <a:sym typeface="Times New Roman"/>
              </a:rPr>
              <a:t>–	</a:t>
            </a:r>
            <a:r>
              <a:rPr lang="en-US" sz="2800">
                <a:solidFill>
                  <a:srgbClr val="800000"/>
                </a:solidFill>
                <a:latin typeface="Times New Roman"/>
                <a:ea typeface="Times New Roman"/>
                <a:cs typeface="Times New Roman"/>
                <a:sym typeface="Times New Roman"/>
              </a:rPr>
              <a:t>Binary Data(Numbers)</a:t>
            </a:r>
            <a:r>
              <a:rPr lang="en-US" sz="2800">
                <a:solidFill>
                  <a:schemeClr val="dk1"/>
                </a:solidFill>
                <a:latin typeface="Times New Roman"/>
                <a:ea typeface="Times New Roman"/>
                <a:cs typeface="Times New Roman"/>
                <a:sym typeface="Times New Roman"/>
              </a:rPr>
              <a:t>: The microprocessor has a very narrow view on life. It  only understands binary numbers.</a:t>
            </a:r>
            <a:endParaRPr sz="2800">
              <a:solidFill>
                <a:schemeClr val="dk1"/>
              </a:solidFill>
              <a:latin typeface="Times New Roman"/>
              <a:ea typeface="Times New Roman"/>
              <a:cs typeface="Times New Roman"/>
              <a:sym typeface="Times New Roman"/>
            </a:endParaRPr>
          </a:p>
          <a:p>
            <a:pPr indent="0" lvl="0" marL="0" marR="0" rtl="0" algn="l">
              <a:spcBef>
                <a:spcPts val="25"/>
              </a:spcBef>
              <a:spcAft>
                <a:spcPts val="0"/>
              </a:spcAft>
              <a:buNone/>
            </a:pPr>
            <a:r>
              <a:t/>
            </a:r>
            <a:endParaRPr sz="2800">
              <a:solidFill>
                <a:schemeClr val="dk1"/>
              </a:solidFill>
              <a:latin typeface="Times New Roman"/>
              <a:ea typeface="Times New Roman"/>
              <a:cs typeface="Times New Roman"/>
              <a:sym typeface="Times New Roman"/>
            </a:endParaRPr>
          </a:p>
          <a:p>
            <a:pPr indent="0" lvl="0" marL="298450" marR="0" rtl="0" algn="l">
              <a:spcBef>
                <a:spcPts val="0"/>
              </a:spcBef>
              <a:spcAft>
                <a:spcPts val="0"/>
              </a:spcAft>
              <a:buNone/>
            </a:pPr>
            <a:r>
              <a:rPr lang="en-US" sz="2800">
                <a:solidFill>
                  <a:schemeClr val="dk1"/>
                </a:solidFill>
                <a:latin typeface="Times New Roman"/>
                <a:ea typeface="Times New Roman"/>
                <a:cs typeface="Times New Roman"/>
                <a:sym typeface="Times New Roman"/>
              </a:rPr>
              <a:t>A binary digit is called a bit (which comes from </a:t>
            </a:r>
            <a:r>
              <a:rPr b="1" lang="en-US" sz="2800" u="sng">
                <a:solidFill>
                  <a:schemeClr val="dk1"/>
                </a:solidFill>
                <a:latin typeface="Times New Roman"/>
                <a:ea typeface="Times New Roman"/>
                <a:cs typeface="Times New Roman"/>
                <a:sym typeface="Times New Roman"/>
              </a:rPr>
              <a:t>b</a:t>
            </a:r>
            <a:r>
              <a:rPr lang="en-US" sz="2800">
                <a:solidFill>
                  <a:schemeClr val="dk1"/>
                </a:solidFill>
                <a:latin typeface="Times New Roman"/>
                <a:ea typeface="Times New Roman"/>
                <a:cs typeface="Times New Roman"/>
                <a:sym typeface="Times New Roman"/>
              </a:rPr>
              <a:t>inary dig</a:t>
            </a:r>
            <a:r>
              <a:rPr b="1" lang="en-US" sz="2800" u="sng">
                <a:solidFill>
                  <a:schemeClr val="dk1"/>
                </a:solidFill>
                <a:latin typeface="Times New Roman"/>
                <a:ea typeface="Times New Roman"/>
                <a:cs typeface="Times New Roman"/>
                <a:sym typeface="Times New Roman"/>
              </a:rPr>
              <a:t>it</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0" lvl="0" marL="0" marR="0" rtl="0" algn="l">
              <a:spcBef>
                <a:spcPts val="25"/>
              </a:spcBef>
              <a:spcAft>
                <a:spcPts val="0"/>
              </a:spcAft>
              <a:buNone/>
            </a:pPr>
            <a:r>
              <a:t/>
            </a:r>
            <a:endParaRPr sz="2800">
              <a:solidFill>
                <a:schemeClr val="dk1"/>
              </a:solidFill>
              <a:latin typeface="Times New Roman"/>
              <a:ea typeface="Times New Roman"/>
              <a:cs typeface="Times New Roman"/>
              <a:sym typeface="Times New Roman"/>
            </a:endParaRPr>
          </a:p>
          <a:p>
            <a:pPr indent="0" lvl="0" marL="298450" marR="586740" rtl="0" algn="l">
              <a:spcBef>
                <a:spcPts val="0"/>
              </a:spcBef>
              <a:spcAft>
                <a:spcPts val="0"/>
              </a:spcAft>
              <a:buNone/>
            </a:pPr>
            <a:r>
              <a:rPr lang="en-US" sz="2800">
                <a:solidFill>
                  <a:schemeClr val="dk1"/>
                </a:solidFill>
                <a:latin typeface="Times New Roman"/>
                <a:ea typeface="Times New Roman"/>
                <a:cs typeface="Times New Roman"/>
                <a:sym typeface="Times New Roman"/>
              </a:rPr>
              <a:t>The microprocessor recognizes and processes a group of bits  together. This group of bits is called a “word”.</a:t>
            </a:r>
            <a:endParaRPr sz="2800">
              <a:solidFill>
                <a:schemeClr val="dk1"/>
              </a:solidFill>
              <a:latin typeface="Times New Roman"/>
              <a:ea typeface="Times New Roman"/>
              <a:cs typeface="Times New Roman"/>
              <a:sym typeface="Times New Roman"/>
            </a:endParaRPr>
          </a:p>
          <a:p>
            <a:pPr indent="0" lvl="0" marL="0" marR="0" rtl="0" algn="l">
              <a:spcBef>
                <a:spcPts val="25"/>
              </a:spcBef>
              <a:spcAft>
                <a:spcPts val="0"/>
              </a:spcAft>
              <a:buNone/>
            </a:pPr>
            <a:r>
              <a:t/>
            </a:r>
            <a:endParaRPr sz="2800">
              <a:solidFill>
                <a:schemeClr val="dk1"/>
              </a:solidFill>
              <a:latin typeface="Times New Roman"/>
              <a:ea typeface="Times New Roman"/>
              <a:cs typeface="Times New Roman"/>
              <a:sym typeface="Times New Roman"/>
            </a:endParaRPr>
          </a:p>
          <a:p>
            <a:pPr indent="0" lvl="0" marL="298450" marR="5080" rtl="0" algn="l">
              <a:spcBef>
                <a:spcPts val="0"/>
              </a:spcBef>
              <a:spcAft>
                <a:spcPts val="0"/>
              </a:spcAft>
              <a:buNone/>
            </a:pPr>
            <a:r>
              <a:rPr lang="en-US" sz="2800">
                <a:solidFill>
                  <a:schemeClr val="dk1"/>
                </a:solidFill>
                <a:latin typeface="Times New Roman"/>
                <a:ea typeface="Times New Roman"/>
                <a:cs typeface="Times New Roman"/>
                <a:sym typeface="Times New Roman"/>
              </a:rPr>
              <a:t>The number of bits in a Microprocessor’s word, is a measure of its  “abilities”.</a:t>
            </a:r>
            <a:endParaRPr sz="2800">
              <a:solidFill>
                <a:schemeClr val="dk1"/>
              </a:solidFill>
              <a:latin typeface="Times New Roman"/>
              <a:ea typeface="Times New Roman"/>
              <a:cs typeface="Times New Roman"/>
              <a:sym typeface="Times New Roman"/>
            </a:endParaRPr>
          </a:p>
        </p:txBody>
      </p:sp>
      <p:sp>
        <p:nvSpPr>
          <p:cNvPr id="181" name="Google Shape;181;p13"/>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gda7c634b4f_0_943"/>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Data Transfer Instructions</a:t>
            </a:r>
            <a:endParaRPr/>
          </a:p>
        </p:txBody>
      </p:sp>
      <p:sp>
        <p:nvSpPr>
          <p:cNvPr id="1194" name="Google Shape;1194;gda7c634b4f_0_943"/>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100"/>
              <a:buFont typeface="Noto Sans Symbols"/>
              <a:buChar char="⚫"/>
            </a:pPr>
            <a:r>
              <a:rPr b="1" lang="en-US" sz="2100">
                <a:solidFill>
                  <a:srgbClr val="000000"/>
                </a:solidFill>
                <a:latin typeface="Constantia"/>
                <a:ea typeface="Constantia"/>
                <a:cs typeface="Constantia"/>
                <a:sym typeface="Constantia"/>
              </a:rPr>
              <a:t>LAHF:</a:t>
            </a:r>
            <a:endParaRPr/>
          </a:p>
          <a:p>
            <a:pPr indent="-239712" lvl="1" marL="628650" marR="0" rtl="0" algn="l">
              <a:spcBef>
                <a:spcPts val="1675"/>
              </a:spcBef>
              <a:spcAft>
                <a:spcPts val="0"/>
              </a:spcAft>
              <a:buClr>
                <a:srgbClr val="A5B592"/>
              </a:buClr>
              <a:buSzPts val="1900"/>
              <a:buFont typeface="Noto Sans Symbols"/>
              <a:buChar char="⚫"/>
            </a:pPr>
            <a:r>
              <a:rPr b="0" i="0" lang="en-US" sz="1900" u="none" cap="none" strike="noStrike">
                <a:solidFill>
                  <a:srgbClr val="000000"/>
                </a:solidFill>
                <a:latin typeface="Constantia"/>
                <a:ea typeface="Constantia"/>
                <a:cs typeface="Constantia"/>
                <a:sym typeface="Constantia"/>
              </a:rPr>
              <a:t>It copies the lower byte of flag register to AH.</a:t>
            </a:r>
            <a:endParaRPr/>
          </a:p>
          <a:p>
            <a:pPr indent="-261937" lvl="0" marL="261937" marR="0" rtl="0" algn="l">
              <a:spcBef>
                <a:spcPts val="1725"/>
              </a:spcBef>
              <a:spcAft>
                <a:spcPts val="0"/>
              </a:spcAft>
              <a:buClr>
                <a:srgbClr val="E7BC29"/>
              </a:buClr>
              <a:buSzPts val="2100"/>
              <a:buFont typeface="Noto Sans Symbols"/>
              <a:buChar char="⚫"/>
            </a:pPr>
            <a:r>
              <a:rPr b="1" lang="en-US" sz="2100">
                <a:solidFill>
                  <a:srgbClr val="000000"/>
                </a:solidFill>
                <a:latin typeface="Constantia"/>
                <a:ea typeface="Constantia"/>
                <a:cs typeface="Constantia"/>
                <a:sym typeface="Constantia"/>
              </a:rPr>
              <a:t>SAHF:</a:t>
            </a:r>
            <a:endParaRPr/>
          </a:p>
          <a:p>
            <a:pPr indent="-239712" lvl="1" marL="628650" marR="0" rtl="0" algn="l">
              <a:spcBef>
                <a:spcPts val="1675"/>
              </a:spcBef>
              <a:spcAft>
                <a:spcPts val="0"/>
              </a:spcAft>
              <a:buClr>
                <a:srgbClr val="A5B592"/>
              </a:buClr>
              <a:buSzPts val="1900"/>
              <a:buFont typeface="Noto Sans Symbols"/>
              <a:buChar char="⚫"/>
            </a:pPr>
            <a:r>
              <a:rPr b="0" i="0" lang="en-US" sz="1900" u="none" cap="none" strike="noStrike">
                <a:solidFill>
                  <a:srgbClr val="000000"/>
                </a:solidFill>
                <a:latin typeface="Constantia"/>
                <a:ea typeface="Constantia"/>
                <a:cs typeface="Constantia"/>
                <a:sym typeface="Constantia"/>
              </a:rPr>
              <a:t>It copies the contents of AH to lower byte of flag register.</a:t>
            </a:r>
            <a:endParaRPr/>
          </a:p>
          <a:p>
            <a:pPr indent="-261937" lvl="0" marL="261937" marR="0" rtl="0" algn="l">
              <a:spcBef>
                <a:spcPts val="1725"/>
              </a:spcBef>
              <a:spcAft>
                <a:spcPts val="0"/>
              </a:spcAft>
              <a:buClr>
                <a:srgbClr val="E7BC29"/>
              </a:buClr>
              <a:buSzPts val="2100"/>
              <a:buFont typeface="Noto Sans Symbols"/>
              <a:buChar char="⚫"/>
            </a:pPr>
            <a:r>
              <a:rPr b="1" lang="en-US" sz="2100">
                <a:solidFill>
                  <a:srgbClr val="000000"/>
                </a:solidFill>
                <a:latin typeface="Constantia"/>
                <a:ea typeface="Constantia"/>
                <a:cs typeface="Constantia"/>
                <a:sym typeface="Constantia"/>
              </a:rPr>
              <a:t>PUSHF:</a:t>
            </a:r>
            <a:endParaRPr/>
          </a:p>
          <a:p>
            <a:pPr indent="-239712" lvl="1" marL="628650" marR="0" rtl="0" algn="l">
              <a:spcBef>
                <a:spcPts val="1675"/>
              </a:spcBef>
              <a:spcAft>
                <a:spcPts val="0"/>
              </a:spcAft>
              <a:buClr>
                <a:srgbClr val="A5B592"/>
              </a:buClr>
              <a:buSzPts val="1900"/>
              <a:buFont typeface="Noto Sans Symbols"/>
              <a:buChar char="⚫"/>
            </a:pPr>
            <a:r>
              <a:rPr b="0" i="0" lang="en-US" sz="1900" u="none" cap="none" strike="noStrike">
                <a:solidFill>
                  <a:srgbClr val="000000"/>
                </a:solidFill>
                <a:latin typeface="Constantia"/>
                <a:ea typeface="Constantia"/>
                <a:cs typeface="Constantia"/>
                <a:sym typeface="Constantia"/>
              </a:rPr>
              <a:t>Pushes flag register to top of stack.</a:t>
            </a:r>
            <a:endParaRPr/>
          </a:p>
          <a:p>
            <a:pPr indent="-261937" lvl="0" marL="261937" marR="0" rtl="0" algn="l">
              <a:spcBef>
                <a:spcPts val="1725"/>
              </a:spcBef>
              <a:spcAft>
                <a:spcPts val="0"/>
              </a:spcAft>
              <a:buClr>
                <a:srgbClr val="E7BC29"/>
              </a:buClr>
              <a:buSzPts val="2100"/>
              <a:buFont typeface="Noto Sans Symbols"/>
              <a:buChar char="⚫"/>
            </a:pPr>
            <a:r>
              <a:rPr b="1" lang="en-US" sz="2100">
                <a:solidFill>
                  <a:srgbClr val="000000"/>
                </a:solidFill>
                <a:latin typeface="Constantia"/>
                <a:ea typeface="Constantia"/>
                <a:cs typeface="Constantia"/>
                <a:sym typeface="Constantia"/>
              </a:rPr>
              <a:t>POPF:</a:t>
            </a:r>
            <a:endParaRPr/>
          </a:p>
          <a:p>
            <a:pPr indent="-239712" lvl="1" marL="628650" marR="0" rtl="0" algn="l">
              <a:spcBef>
                <a:spcPts val="1675"/>
              </a:spcBef>
              <a:spcAft>
                <a:spcPts val="0"/>
              </a:spcAft>
              <a:buClr>
                <a:srgbClr val="A5B592"/>
              </a:buClr>
              <a:buSzPts val="1900"/>
              <a:buFont typeface="Noto Sans Symbols"/>
              <a:buChar char="⚫"/>
            </a:pPr>
            <a:r>
              <a:rPr b="0" i="0" lang="en-US" sz="1900" u="none" cap="none" strike="noStrike">
                <a:solidFill>
                  <a:srgbClr val="000000"/>
                </a:solidFill>
                <a:latin typeface="Constantia"/>
                <a:ea typeface="Constantia"/>
                <a:cs typeface="Constantia"/>
                <a:sym typeface="Constantia"/>
              </a:rPr>
              <a:t>Pops the stack top to flag register.</a:t>
            </a:r>
            <a:endParaRPr/>
          </a:p>
        </p:txBody>
      </p:sp>
      <p:sp>
        <p:nvSpPr>
          <p:cNvPr id="1195" name="Google Shape;1195;gda7c634b4f_0_943"/>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gda7c634b4f_0_951"/>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3600"/>
              <a:buFont typeface="Calibri"/>
              <a:buNone/>
            </a:pPr>
            <a:r>
              <a:rPr b="1" lang="en-US" sz="3600">
                <a:solidFill>
                  <a:srgbClr val="444D26"/>
                </a:solidFill>
                <a:latin typeface="Calibri"/>
                <a:ea typeface="Calibri"/>
                <a:cs typeface="Calibri"/>
                <a:sym typeface="Calibri"/>
              </a:rPr>
              <a:t>3. Branch/Program Execution Transfer Instructions</a:t>
            </a:r>
            <a:endParaRPr/>
          </a:p>
        </p:txBody>
      </p:sp>
      <p:sp>
        <p:nvSpPr>
          <p:cNvPr id="1203" name="Google Shape;1203;gda7c634b4f_0_951"/>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lang="en-US" sz="2600">
                <a:solidFill>
                  <a:srgbClr val="000000"/>
                </a:solidFill>
                <a:latin typeface="Constantia"/>
                <a:ea typeface="Constantia"/>
                <a:cs typeface="Constantia"/>
                <a:sym typeface="Constantia"/>
              </a:rPr>
              <a:t>These instructions cause change in the sequence of the execution of instruction.</a:t>
            </a:r>
            <a:endParaRPr/>
          </a:p>
          <a:p>
            <a:pPr indent="-261937" lvl="0" marL="261937" marR="0" rtl="0" algn="l">
              <a:spcBef>
                <a:spcPts val="1850"/>
              </a:spcBef>
              <a:spcAft>
                <a:spcPts val="0"/>
              </a:spcAft>
              <a:buClr>
                <a:srgbClr val="E7BC29"/>
              </a:buClr>
              <a:buSzPts val="2600"/>
              <a:buFont typeface="Noto Sans Symbols"/>
              <a:buChar char="⚫"/>
            </a:pPr>
            <a:r>
              <a:rPr lang="en-US" sz="2600">
                <a:solidFill>
                  <a:srgbClr val="000000"/>
                </a:solidFill>
                <a:latin typeface="Constantia"/>
                <a:ea typeface="Constantia"/>
                <a:cs typeface="Constantia"/>
                <a:sym typeface="Constantia"/>
              </a:rPr>
              <a:t>This change can be a conditional or sometimes unconditional.</a:t>
            </a:r>
            <a:endParaRPr/>
          </a:p>
          <a:p>
            <a:pPr indent="-261937" lvl="0" marL="261937" marR="0" rtl="0" algn="l">
              <a:spcBef>
                <a:spcPts val="1850"/>
              </a:spcBef>
              <a:spcAft>
                <a:spcPts val="0"/>
              </a:spcAft>
              <a:buClr>
                <a:srgbClr val="E7BC29"/>
              </a:buClr>
              <a:buSzPts val="2600"/>
              <a:buFont typeface="Noto Sans Symbols"/>
              <a:buChar char="⚫"/>
            </a:pPr>
            <a:r>
              <a:rPr lang="en-US" sz="2600">
                <a:solidFill>
                  <a:srgbClr val="000000"/>
                </a:solidFill>
                <a:latin typeface="Constantia"/>
                <a:ea typeface="Constantia"/>
                <a:cs typeface="Constantia"/>
                <a:sym typeface="Constantia"/>
              </a:rPr>
              <a:t>The conditions are represented by flags.</a:t>
            </a:r>
            <a:endParaRPr/>
          </a:p>
        </p:txBody>
      </p:sp>
      <p:sp>
        <p:nvSpPr>
          <p:cNvPr id="1204" name="Google Shape;1204;gda7c634b4f_0_951"/>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gda7c634b4f_0_959"/>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3600"/>
              <a:buFont typeface="Calibri"/>
              <a:buNone/>
            </a:pPr>
            <a:r>
              <a:rPr b="1" lang="en-US" sz="3600">
                <a:solidFill>
                  <a:srgbClr val="444D26"/>
                </a:solidFill>
                <a:latin typeface="Calibri"/>
                <a:ea typeface="Calibri"/>
                <a:cs typeface="Calibri"/>
                <a:sym typeface="Calibri"/>
              </a:rPr>
              <a:t>Branch Instructions</a:t>
            </a:r>
            <a:endParaRPr/>
          </a:p>
        </p:txBody>
      </p:sp>
      <p:sp>
        <p:nvSpPr>
          <p:cNvPr id="1212" name="Google Shape;1212;gda7c634b4f_0_959"/>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CALL Des:</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This instruction is used to call a subroutine or function or procedure.</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The address of next instruction after CALL is saved onto stack.</a:t>
            </a:r>
            <a:endParaRPr/>
          </a:p>
          <a:p>
            <a:pPr indent="-261937" lvl="0" marL="261937" marR="0" rtl="0" algn="l">
              <a:spcBef>
                <a:spcPts val="185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RET: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returns the control from procedure to calling program.</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Every CALL instruction should have a RET.</a:t>
            </a:r>
            <a:endParaRPr/>
          </a:p>
        </p:txBody>
      </p:sp>
      <p:sp>
        <p:nvSpPr>
          <p:cNvPr id="1213" name="Google Shape;1213;gda7c634b4f_0_959"/>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gda7c634b4f_0_967"/>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3600"/>
              <a:buFont typeface="Calibri"/>
              <a:buNone/>
            </a:pPr>
            <a:r>
              <a:rPr b="1" lang="en-US" sz="3600">
                <a:solidFill>
                  <a:srgbClr val="444D26"/>
                </a:solidFill>
                <a:latin typeface="Calibri"/>
                <a:ea typeface="Calibri"/>
                <a:cs typeface="Calibri"/>
                <a:sym typeface="Calibri"/>
              </a:rPr>
              <a:t>Branch Instructions</a:t>
            </a:r>
            <a:endParaRPr/>
          </a:p>
        </p:txBody>
      </p:sp>
      <p:sp>
        <p:nvSpPr>
          <p:cNvPr id="1221" name="Google Shape;1221;gda7c634b4f_0_967"/>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JMP Des:</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This instruction is used for unconditional jump from one place to another.</a:t>
            </a:r>
            <a:endParaRPr/>
          </a:p>
          <a:p>
            <a:pPr indent="-261937" lvl="0" marL="263525" marR="0" rtl="0" algn="l">
              <a:spcBef>
                <a:spcPts val="1850"/>
              </a:spcBef>
              <a:spcAft>
                <a:spcPts val="0"/>
              </a:spcAft>
              <a:buNone/>
            </a:pPr>
            <a:r>
              <a:t/>
            </a:r>
            <a:endParaRPr sz="2600">
              <a:solidFill>
                <a:srgbClr val="000000"/>
              </a:solidFill>
              <a:latin typeface="Constantia"/>
              <a:ea typeface="Constantia"/>
              <a:cs typeface="Constantia"/>
              <a:sym typeface="Constantia"/>
            </a:endParaRPr>
          </a:p>
          <a:p>
            <a:pPr indent="-261937" lvl="0" marL="261937" marR="0" rtl="0" algn="l">
              <a:spcBef>
                <a:spcPts val="185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Jxx Des (Conditional Jump):</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All the conditional jumps follow some conditional statements or any instruction that affects the flag.</a:t>
            </a:r>
            <a:endParaRPr/>
          </a:p>
        </p:txBody>
      </p:sp>
      <p:sp>
        <p:nvSpPr>
          <p:cNvPr id="1222" name="Google Shape;1222;gda7c634b4f_0_967"/>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gda7c634b4f_0_975"/>
          <p:cNvSpPr txBox="1"/>
          <p:nvPr/>
        </p:nvSpPr>
        <p:spPr>
          <a:xfrm>
            <a:off x="2027239" y="144463"/>
            <a:ext cx="8110500" cy="5190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2400"/>
              <a:buFont typeface="Calibri"/>
              <a:buNone/>
            </a:pPr>
            <a:r>
              <a:rPr b="1" lang="en-US" sz="2400">
                <a:solidFill>
                  <a:srgbClr val="444D26"/>
                </a:solidFill>
                <a:latin typeface="Calibri"/>
                <a:ea typeface="Calibri"/>
                <a:cs typeface="Calibri"/>
                <a:sym typeface="Calibri"/>
              </a:rPr>
              <a:t>Conditional Jump Table</a:t>
            </a:r>
            <a:endParaRPr/>
          </a:p>
        </p:txBody>
      </p:sp>
      <p:graphicFrame>
        <p:nvGraphicFramePr>
          <p:cNvPr id="1230" name="Google Shape;1230;gda7c634b4f_0_975"/>
          <p:cNvGraphicFramePr/>
          <p:nvPr/>
        </p:nvGraphicFramePr>
        <p:xfrm>
          <a:off x="3144839" y="619126"/>
          <a:ext cx="3000000" cy="3000000"/>
        </p:xfrm>
        <a:graphic>
          <a:graphicData uri="http://schemas.openxmlformats.org/drawingml/2006/table">
            <a:tbl>
              <a:tblPr>
                <a:noFill/>
                <a:tableStyleId>{41297B48-2DE3-4D0B-A1FF-A4558028693F}</a:tableStyleId>
              </a:tblPr>
              <a:tblGrid>
                <a:gridCol w="1374775"/>
                <a:gridCol w="2886075"/>
                <a:gridCol w="2092325"/>
              </a:tblGrid>
              <a:tr h="715975">
                <a:tc>
                  <a:txBody>
                    <a:bodyPr/>
                    <a:lstStyle/>
                    <a:p>
                      <a:pPr indent="0" lvl="0" marL="0" marR="0" rtl="0" algn="ctr">
                        <a:lnSpc>
                          <a:spcPct val="85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Mnemonic</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BC29"/>
                    </a:solidFill>
                  </a:tcPr>
                </a:tc>
                <a:tc>
                  <a:txBody>
                    <a:bodyPr/>
                    <a:lstStyle/>
                    <a:p>
                      <a:pPr indent="0" lvl="0" marL="0" marR="0" rtl="0" algn="ctr">
                        <a:lnSpc>
                          <a:spcPct val="85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Meaning</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BC29"/>
                    </a:solidFill>
                  </a:tcPr>
                </a:tc>
                <a:tc>
                  <a:txBody>
                    <a:bodyPr/>
                    <a:lstStyle/>
                    <a:p>
                      <a:pPr indent="0" lvl="0" marL="0" marR="0" rtl="0" algn="ctr">
                        <a:lnSpc>
                          <a:spcPct val="85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Jump Condition</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BC29"/>
                    </a:solidFill>
                  </a:tcPr>
                </a:tc>
              </a:tr>
              <a:tr h="715975">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JA</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Above</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CF = 0 and ZF = 0</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r>
              <a:tr h="477850">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JAE</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Above or Equal</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CF = 0</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r>
              <a:tr h="477850">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JB</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Below</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CF = 1</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r>
              <a:tr h="715975">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JBE</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Below or Equal</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CF = 1 or ZF = 1</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r>
              <a:tr h="477850">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JC</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Carry</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CF = 1</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r>
              <a:tr h="477850">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JE</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Equal</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ZF = 1</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r>
              <a:tr h="477850">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JNC</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Not Carry</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CF = 0</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r>
              <a:tr h="477850">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JNE</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Not Equal</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ZF = 0</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r>
              <a:tr h="477850">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JNZ</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Not Zero</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ZF = 0</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r>
              <a:tr h="477850">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JPE</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Parity Even</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PF = 1</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r>
              <a:tr h="477850">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JPO</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Parity Odd</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PF = 0</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6E7CD"/>
                    </a:solidFill>
                  </a:tcPr>
                </a:tc>
              </a:tr>
              <a:tr h="477850">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JZ</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Jump if Zero</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c>
                  <a:txBody>
                    <a:bodyPr/>
                    <a:lstStyle/>
                    <a:p>
                      <a:pPr indent="0" lvl="0" marL="0" marR="0" rtl="0" algn="l">
                        <a:lnSpc>
                          <a:spcPct val="8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ZF = 1</a:t>
                      </a:r>
                      <a:endParaRPr/>
                    </a:p>
                  </a:txBody>
                  <a:tcPr marT="189900" marB="46800" marR="90000" marL="90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4E8"/>
                    </a:solidFill>
                  </a:tcPr>
                </a:tc>
              </a:tr>
            </a:tbl>
          </a:graphicData>
        </a:graphic>
      </p:graphicFrame>
      <p:sp>
        <p:nvSpPr>
          <p:cNvPr id="1231" name="Google Shape;1231;gda7c634b4f_0_975"/>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gda7c634b4f_0_983"/>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3600"/>
              <a:buFont typeface="Calibri"/>
              <a:buNone/>
            </a:pPr>
            <a:r>
              <a:rPr b="1" lang="en-US" sz="3600">
                <a:solidFill>
                  <a:srgbClr val="444D26"/>
                </a:solidFill>
                <a:latin typeface="Calibri"/>
                <a:ea typeface="Calibri"/>
                <a:cs typeface="Calibri"/>
                <a:sym typeface="Calibri"/>
              </a:rPr>
              <a:t>Loop Instructions</a:t>
            </a:r>
            <a:endParaRPr/>
          </a:p>
        </p:txBody>
      </p:sp>
      <p:sp>
        <p:nvSpPr>
          <p:cNvPr id="1239" name="Google Shape;1239;gda7c634b4f_0_983"/>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Loop Des:</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This is a looping instruction.</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The number of times looping is required is placed in the CX register.</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With each iteration, the contents of CX are decremented.</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ZF is checked whether to loop again or not.</a:t>
            </a:r>
            <a:endParaRPr/>
          </a:p>
        </p:txBody>
      </p:sp>
      <p:sp>
        <p:nvSpPr>
          <p:cNvPr id="1240" name="Google Shape;1240;gda7c634b4f_0_983"/>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gda7c634b4f_0_991"/>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3600"/>
              <a:buFont typeface="Calibri"/>
              <a:buNone/>
            </a:pPr>
            <a:r>
              <a:rPr b="1" lang="en-US" sz="3600">
                <a:solidFill>
                  <a:srgbClr val="444D26"/>
                </a:solidFill>
                <a:latin typeface="Calibri"/>
                <a:ea typeface="Calibri"/>
                <a:cs typeface="Calibri"/>
                <a:sym typeface="Calibri"/>
              </a:rPr>
              <a:t>Program Execution Transfer Instructions</a:t>
            </a:r>
            <a:endParaRPr/>
          </a:p>
        </p:txBody>
      </p:sp>
      <p:sp>
        <p:nvSpPr>
          <p:cNvPr id="1248" name="Google Shape;1248;gda7c634b4f_0_991"/>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INTO (Interrupt on overflow):</a:t>
            </a:r>
            <a:endParaRPr/>
          </a:p>
          <a:p>
            <a:pPr indent="-261937" lvl="0" marL="261937" marR="0" rtl="0" algn="l">
              <a:spcBef>
                <a:spcPts val="1850"/>
              </a:spcBef>
              <a:spcAft>
                <a:spcPts val="0"/>
              </a:spcAft>
              <a:buClr>
                <a:srgbClr val="E7BC29"/>
              </a:buClr>
              <a:buSzPts val="2600"/>
              <a:buFont typeface="Noto Sans Symbols"/>
              <a:buChar char="⚫"/>
            </a:pPr>
            <a:r>
              <a:rPr lang="en-US" sz="2600">
                <a:solidFill>
                  <a:srgbClr val="000000"/>
                </a:solidFill>
                <a:latin typeface="Constantia"/>
                <a:ea typeface="Constantia"/>
                <a:cs typeface="Constantia"/>
                <a:sym typeface="Constantia"/>
              </a:rPr>
              <a:t>This instruction generates type 4 interrupt (i.e. interrupt for overflow) and causes the 8086 to do an indirect far call a procedure which is written by the user to handle the overflow condition.</a:t>
            </a:r>
            <a:endParaRPr/>
          </a:p>
          <a:p>
            <a:pPr indent="-261937" lvl="0" marL="261937" marR="0" rtl="0" algn="l">
              <a:spcBef>
                <a:spcPts val="185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IRET</a:t>
            </a:r>
            <a:endParaRPr/>
          </a:p>
          <a:p>
            <a:pPr indent="-261937" lvl="0" marL="261937" marR="0" rtl="0" algn="l">
              <a:spcBef>
                <a:spcPts val="1850"/>
              </a:spcBef>
              <a:spcAft>
                <a:spcPts val="0"/>
              </a:spcAft>
              <a:buClr>
                <a:srgbClr val="E7BC29"/>
              </a:buClr>
              <a:buSzPts val="2600"/>
              <a:buFont typeface="Noto Sans Symbols"/>
              <a:buChar char="⚫"/>
            </a:pPr>
            <a:r>
              <a:rPr lang="en-US" sz="2600">
                <a:solidFill>
                  <a:srgbClr val="000000"/>
                </a:solidFill>
                <a:latin typeface="Constantia"/>
                <a:ea typeface="Constantia"/>
                <a:cs typeface="Constantia"/>
                <a:sym typeface="Constantia"/>
              </a:rPr>
              <a:t>To return the execution to the interrupted program</a:t>
            </a:r>
            <a:endParaRPr/>
          </a:p>
        </p:txBody>
      </p:sp>
      <p:sp>
        <p:nvSpPr>
          <p:cNvPr id="1249" name="Google Shape;1249;gda7c634b4f_0_991"/>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gda7c634b4f_0_999"/>
          <p:cNvSpPr txBox="1"/>
          <p:nvPr/>
        </p:nvSpPr>
        <p:spPr>
          <a:xfrm>
            <a:off x="1981200" y="2333626"/>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4. Machine Control Instructions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gda7c634b4f_0_1004"/>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Machine Control Instructions</a:t>
            </a:r>
            <a:endParaRPr/>
          </a:p>
        </p:txBody>
      </p:sp>
      <p:sp>
        <p:nvSpPr>
          <p:cNvPr id="1263" name="Google Shape;1263;gda7c634b4f_0_1004"/>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0" lvl="0" marL="0" marR="0" rtl="0" algn="l">
              <a:lnSpc>
                <a:spcPct val="90000"/>
              </a:lnSpc>
              <a:spcBef>
                <a:spcPts val="0"/>
              </a:spcBef>
              <a:spcAft>
                <a:spcPts val="0"/>
              </a:spcAft>
              <a:buNone/>
            </a:pPr>
            <a:r>
              <a:rPr b="1" lang="en-US" sz="2600">
                <a:solidFill>
                  <a:srgbClr val="000000"/>
                </a:solidFill>
                <a:latin typeface="Constantia"/>
                <a:ea typeface="Constantia"/>
                <a:cs typeface="Constantia"/>
                <a:sym typeface="Constantia"/>
              </a:rPr>
              <a:t>HLT (Halt) :- </a:t>
            </a:r>
            <a:r>
              <a:rPr lang="en-US" sz="2400">
                <a:solidFill>
                  <a:srgbClr val="000000"/>
                </a:solidFill>
                <a:latin typeface="Constantia"/>
                <a:ea typeface="Constantia"/>
                <a:cs typeface="Constantia"/>
                <a:sym typeface="Constantia"/>
              </a:rPr>
              <a:t>It causes the processor to enter in to the halt state. </a:t>
            </a:r>
            <a:r>
              <a:rPr lang="en-US" sz="2600">
                <a:solidFill>
                  <a:srgbClr val="000000"/>
                </a:solidFill>
                <a:latin typeface="Constantia"/>
                <a:ea typeface="Constantia"/>
                <a:cs typeface="Constantia"/>
                <a:sym typeface="Constantia"/>
              </a:rPr>
              <a:t>It can be stop by INTR,NMI or RESET pin</a:t>
            </a:r>
            <a:endParaRPr/>
          </a:p>
          <a:p>
            <a:pPr indent="0" lvl="0" marL="0" marR="0" rtl="0" algn="l">
              <a:lnSpc>
                <a:spcPct val="90000"/>
              </a:lnSpc>
              <a:spcBef>
                <a:spcPts val="1800"/>
              </a:spcBef>
              <a:spcAft>
                <a:spcPts val="0"/>
              </a:spcAft>
              <a:buNone/>
            </a:pPr>
            <a:r>
              <a:rPr b="1" lang="en-US" sz="2600">
                <a:solidFill>
                  <a:srgbClr val="000000"/>
                </a:solidFill>
                <a:latin typeface="Constantia"/>
                <a:ea typeface="Constantia"/>
                <a:cs typeface="Constantia"/>
                <a:sym typeface="Constantia"/>
              </a:rPr>
              <a:t>NOP (No Opration) :- </a:t>
            </a:r>
            <a:r>
              <a:rPr lang="en-US" sz="2400">
                <a:solidFill>
                  <a:srgbClr val="000000"/>
                </a:solidFill>
                <a:latin typeface="Constantia"/>
                <a:ea typeface="Constantia"/>
                <a:cs typeface="Constantia"/>
                <a:sym typeface="Constantia"/>
              </a:rPr>
              <a:t>It causes the processor to enter in to the wait state for 3 Clock cycles.</a:t>
            </a:r>
            <a:endParaRPr/>
          </a:p>
          <a:p>
            <a:pPr indent="0" lvl="0" marL="0" marR="0" rtl="0" algn="l">
              <a:lnSpc>
                <a:spcPct val="90000"/>
              </a:lnSpc>
              <a:spcBef>
                <a:spcPts val="1850"/>
              </a:spcBef>
              <a:spcAft>
                <a:spcPts val="0"/>
              </a:spcAft>
              <a:buNone/>
            </a:pPr>
            <a:r>
              <a:rPr b="1" lang="en-US" sz="2600">
                <a:solidFill>
                  <a:srgbClr val="000000"/>
                </a:solidFill>
                <a:latin typeface="Constantia"/>
                <a:ea typeface="Constantia"/>
                <a:cs typeface="Constantia"/>
                <a:sym typeface="Constantia"/>
              </a:rPr>
              <a:t>WAIT :- </a:t>
            </a:r>
            <a:r>
              <a:rPr lang="en-US" sz="2400">
                <a:solidFill>
                  <a:srgbClr val="000000"/>
                </a:solidFill>
                <a:latin typeface="Constantia"/>
                <a:ea typeface="Constantia"/>
                <a:cs typeface="Constantia"/>
                <a:sym typeface="Constantia"/>
              </a:rPr>
              <a:t>It causes the processor to enter in to the ideal state. Can be stop by TEST, INTR OR NMI pin</a:t>
            </a:r>
            <a:endParaRPr/>
          </a:p>
          <a:p>
            <a:pPr indent="0" lvl="0" marL="0" marR="0" rtl="0" algn="l">
              <a:lnSpc>
                <a:spcPct val="90000"/>
              </a:lnSpc>
              <a:spcBef>
                <a:spcPts val="1800"/>
              </a:spcBef>
              <a:spcAft>
                <a:spcPts val="0"/>
              </a:spcAft>
              <a:buNone/>
            </a:pPr>
            <a:r>
              <a:rPr b="1" lang="en-US" sz="2600">
                <a:solidFill>
                  <a:srgbClr val="000000"/>
                </a:solidFill>
                <a:latin typeface="Constantia"/>
                <a:ea typeface="Constantia"/>
                <a:cs typeface="Constantia"/>
                <a:sym typeface="Constantia"/>
              </a:rPr>
              <a:t>LOCK :- </a:t>
            </a:r>
            <a:r>
              <a:rPr lang="en-US" sz="2600">
                <a:solidFill>
                  <a:srgbClr val="000000"/>
                </a:solidFill>
                <a:latin typeface="Constantia"/>
                <a:ea typeface="Constantia"/>
                <a:cs typeface="Constantia"/>
                <a:sym typeface="Constantia"/>
              </a:rPr>
              <a:t>This instruction prevents other processors to take the control of shared resources</a:t>
            </a:r>
            <a:r>
              <a:rPr lang="en-US" sz="2400">
                <a:solidFill>
                  <a:srgbClr val="000000"/>
                </a:solidFill>
                <a:latin typeface="Constantia"/>
                <a:ea typeface="Constantia"/>
                <a:cs typeface="Constantia"/>
                <a:sym typeface="Constantia"/>
              </a:rPr>
              <a:t>. For e.g LOCK IN AL,80H</a:t>
            </a:r>
            <a:endParaRPr/>
          </a:p>
          <a:p>
            <a:pPr indent="-236537" lvl="1" marL="636587" marR="0" rtl="0" algn="l">
              <a:lnSpc>
                <a:spcPct val="90000"/>
              </a:lnSpc>
              <a:spcBef>
                <a:spcPts val="1800"/>
              </a:spcBef>
              <a:spcAft>
                <a:spcPts val="0"/>
              </a:spcAft>
              <a:buNone/>
            </a:pPr>
            <a:r>
              <a:t/>
            </a:r>
            <a:endParaRPr b="0" i="0" sz="2400" u="none" cap="none" strike="noStrike">
              <a:solidFill>
                <a:srgbClr val="000000"/>
              </a:solidFill>
              <a:latin typeface="Constantia"/>
              <a:ea typeface="Constantia"/>
              <a:cs typeface="Constantia"/>
              <a:sym typeface="Constantia"/>
            </a:endParaRPr>
          </a:p>
        </p:txBody>
      </p:sp>
      <p:sp>
        <p:nvSpPr>
          <p:cNvPr id="1264" name="Google Shape;1264;gda7c634b4f_0_1004"/>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gda7c634b4f_0_1012"/>
          <p:cNvSpPr txBox="1"/>
          <p:nvPr/>
        </p:nvSpPr>
        <p:spPr>
          <a:xfrm>
            <a:off x="2133600" y="2333626"/>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5. Flag Manipulation Instructions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4"/>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4"/>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lang="en-US"/>
              <a:t>Definition (Contd.)</a:t>
            </a:r>
            <a:endParaRPr/>
          </a:p>
        </p:txBody>
      </p:sp>
      <p:sp>
        <p:nvSpPr>
          <p:cNvPr id="188" name="Google Shape;188;p14"/>
          <p:cNvSpPr txBox="1"/>
          <p:nvPr/>
        </p:nvSpPr>
        <p:spPr>
          <a:xfrm>
            <a:off x="1219200" y="1510029"/>
            <a:ext cx="10134600" cy="4847801"/>
          </a:xfrm>
          <a:prstGeom prst="rect">
            <a:avLst/>
          </a:prstGeom>
          <a:noFill/>
          <a:ln>
            <a:noFill/>
          </a:ln>
        </p:spPr>
        <p:txBody>
          <a:bodyPr anchorCtr="0" anchor="t" bIns="0" lIns="0" spcFirstLastPara="1" rIns="0" wrap="square" tIns="52050">
            <a:spAutoFit/>
          </a:bodyPr>
          <a:lstStyle/>
          <a:p>
            <a:pPr indent="-286385" lvl="0" marL="298450" marR="0" rtl="0" algn="l">
              <a:spcBef>
                <a:spcPts val="0"/>
              </a:spcBef>
              <a:spcAft>
                <a:spcPts val="0"/>
              </a:spcAft>
              <a:buClr>
                <a:srgbClr val="800000"/>
              </a:buClr>
              <a:buSzPts val="2400"/>
              <a:buFont typeface="Times New Roman"/>
              <a:buChar char="–"/>
            </a:pPr>
            <a:r>
              <a:rPr lang="en-US" sz="2400">
                <a:solidFill>
                  <a:srgbClr val="800000"/>
                </a:solidFill>
                <a:latin typeface="Times New Roman"/>
                <a:ea typeface="Times New Roman"/>
                <a:cs typeface="Times New Roman"/>
                <a:sym typeface="Times New Roman"/>
              </a:rPr>
              <a:t>Words, Bytes, etc.</a:t>
            </a:r>
            <a:endParaRPr sz="2400">
              <a:solidFill>
                <a:schemeClr val="dk1"/>
              </a:solidFill>
              <a:latin typeface="Times New Roman"/>
              <a:ea typeface="Times New Roman"/>
              <a:cs typeface="Times New Roman"/>
              <a:sym typeface="Times New Roman"/>
            </a:endParaRPr>
          </a:p>
          <a:p>
            <a:pPr indent="-229234" lvl="1" marL="698500" marR="434975" rtl="0" algn="just">
              <a:lnSpc>
                <a:spcPct val="90000"/>
              </a:lnSpc>
              <a:spcBef>
                <a:spcPts val="525"/>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 earliest microprocessor (the Intel 8088 and Motorola’s  6800) recognized 8-bit words.</a:t>
            </a:r>
            <a:endParaRPr b="0" i="0" sz="2400" u="none" cap="none" strike="noStrike">
              <a:solidFill>
                <a:schemeClr val="dk1"/>
              </a:solidFill>
              <a:latin typeface="Times New Roman"/>
              <a:ea typeface="Times New Roman"/>
              <a:cs typeface="Times New Roman"/>
              <a:sym typeface="Times New Roman"/>
            </a:endParaRPr>
          </a:p>
          <a:p>
            <a:pPr indent="-228600" lvl="2" marL="1155065" marR="5080" rtl="0" algn="just">
              <a:lnSpc>
                <a:spcPct val="80791"/>
              </a:lnSpc>
              <a:spcBef>
                <a:spcPts val="44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They processed information 8-bits at a time. That’s why they are  called “8-bit processors”. They can handle large numbers, but in  order to process these numbers, they broke them into 8-bit pieces  and processed each group of 8-bits separately.</a:t>
            </a:r>
            <a:endParaRPr b="0" i="0" sz="2400" u="none" cap="none" strike="noStrike">
              <a:solidFill>
                <a:schemeClr val="dk1"/>
              </a:solidFill>
              <a:latin typeface="Times New Roman"/>
              <a:ea typeface="Times New Roman"/>
              <a:cs typeface="Times New Roman"/>
              <a:sym typeface="Times New Roman"/>
            </a:endParaRPr>
          </a:p>
          <a:p>
            <a:pPr indent="0" lvl="2" marL="914400" marR="0" rtl="0" algn="l">
              <a:spcBef>
                <a:spcPts val="25"/>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a:p>
            <a:pPr indent="-229234" lvl="1" marL="698500" marR="262255" rtl="0" algn="l">
              <a:lnSpc>
                <a:spcPct val="9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Later microprocessors (8086 and 68000) were designed with  16-bit </a:t>
            </a:r>
            <a:r>
              <a:rPr b="0" i="0" lang="en-US" sz="2400" u="none" cap="none" strike="noStrike">
                <a:solidFill>
                  <a:srgbClr val="3333CC"/>
                </a:solidFill>
                <a:latin typeface="Times New Roman"/>
                <a:ea typeface="Times New Roman"/>
                <a:cs typeface="Times New Roman"/>
                <a:sym typeface="Times New Roman"/>
              </a:rPr>
              <a:t>words</a:t>
            </a:r>
            <a:r>
              <a:rPr b="0" i="0" lang="en-US" sz="2400" u="none" cap="none" strike="noStrike">
                <a:solidFill>
                  <a:schemeClr val="dk1"/>
                </a:solidFill>
                <a:latin typeface="Times New Roman"/>
                <a:ea typeface="Times New Roman"/>
                <a:cs typeface="Times New Roman"/>
                <a:sym typeface="Times New Roman"/>
              </a:rPr>
              <a:t>.</a:t>
            </a:r>
            <a:endParaRPr b="0" i="0" sz="2400" u="none" cap="none" strike="noStrike">
              <a:solidFill>
                <a:schemeClr val="dk1"/>
              </a:solidFill>
              <a:latin typeface="Times New Roman"/>
              <a:ea typeface="Times New Roman"/>
              <a:cs typeface="Times New Roman"/>
              <a:sym typeface="Times New Roman"/>
            </a:endParaRPr>
          </a:p>
          <a:p>
            <a:pPr indent="-229235" lvl="2" marL="1155700" marR="0" rtl="0" algn="l">
              <a:spcBef>
                <a:spcPts val="19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 group of 8-bits were referred to as a “half-word” or “byte”.</a:t>
            </a:r>
            <a:endParaRPr b="0" i="0" sz="2400" u="none" cap="none" strike="noStrike">
              <a:solidFill>
                <a:schemeClr val="dk1"/>
              </a:solidFill>
              <a:latin typeface="Times New Roman"/>
              <a:ea typeface="Times New Roman"/>
              <a:cs typeface="Times New Roman"/>
              <a:sym typeface="Times New Roman"/>
            </a:endParaRPr>
          </a:p>
          <a:p>
            <a:pPr indent="-229235" lvl="2" marL="1155700" marR="0" rtl="0" algn="l">
              <a:spcBef>
                <a:spcPts val="219"/>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 group of 4 bits is called a “nibble”.</a:t>
            </a:r>
            <a:endParaRPr b="0" i="0" sz="2400" u="none" cap="none" strike="noStrike">
              <a:solidFill>
                <a:schemeClr val="dk1"/>
              </a:solidFill>
              <a:latin typeface="Times New Roman"/>
              <a:ea typeface="Times New Roman"/>
              <a:cs typeface="Times New Roman"/>
              <a:sym typeface="Times New Roman"/>
            </a:endParaRPr>
          </a:p>
          <a:p>
            <a:pPr indent="-229235" lvl="2" marL="1155700" marR="0" rtl="0" algn="l">
              <a:spcBef>
                <a:spcPts val="215"/>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Also, 32 bit groups were given the name “long word”.</a:t>
            </a:r>
            <a:endParaRPr b="0" i="0" sz="2400" u="none" cap="none" strike="noStrike">
              <a:solidFill>
                <a:schemeClr val="dk1"/>
              </a:solidFill>
              <a:latin typeface="Times New Roman"/>
              <a:ea typeface="Times New Roman"/>
              <a:cs typeface="Times New Roman"/>
              <a:sym typeface="Times New Roman"/>
            </a:endParaRPr>
          </a:p>
          <a:p>
            <a:pPr indent="0" lvl="2" marL="914400" marR="0" rtl="0" algn="l">
              <a:spcBef>
                <a:spcPts val="35"/>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a:p>
            <a:pPr indent="-228600" lvl="1" marL="697865" marR="191770" rtl="0" algn="l">
              <a:lnSpc>
                <a:spcPct val="90000"/>
              </a:lnSpc>
              <a:spcBef>
                <a:spcPts val="5"/>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Today, all processors manipulate at least 32 bits at a time and  there exists microprocessors that can process 64, 80, 128 bits</a:t>
            </a:r>
            <a:endParaRPr b="0" i="0" sz="2400" u="none" cap="none" strike="noStrike">
              <a:solidFill>
                <a:schemeClr val="dk1"/>
              </a:solidFill>
              <a:latin typeface="Times New Roman"/>
              <a:ea typeface="Times New Roman"/>
              <a:cs typeface="Times New Roman"/>
              <a:sym typeface="Times New Roman"/>
            </a:endParaRPr>
          </a:p>
        </p:txBody>
      </p:sp>
      <p:sp>
        <p:nvSpPr>
          <p:cNvPr id="189" name="Google Shape;189;p14"/>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gda7c634b4f_0_1017"/>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90000"/>
              </a:lnSpc>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STC:</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sets the carry flag to 1.</a:t>
            </a:r>
            <a:endParaRPr/>
          </a:p>
          <a:p>
            <a:pPr indent="-238125" lvl="1" marL="630237" marR="0" rtl="0" algn="l">
              <a:lnSpc>
                <a:spcPct val="90000"/>
              </a:lnSpc>
              <a:spcBef>
                <a:spcPts val="1800"/>
              </a:spcBef>
              <a:spcAft>
                <a:spcPts val="0"/>
              </a:spcAft>
              <a:buNone/>
            </a:pPr>
            <a:r>
              <a:t/>
            </a:r>
            <a:endParaRPr b="0" i="0" sz="2400" u="none" cap="none" strike="noStrike">
              <a:solidFill>
                <a:srgbClr val="000000"/>
              </a:solidFill>
              <a:latin typeface="Constantia"/>
              <a:ea typeface="Constantia"/>
              <a:cs typeface="Constantia"/>
              <a:sym typeface="Constantia"/>
            </a:endParaRPr>
          </a:p>
          <a:p>
            <a:pPr indent="-261937" lvl="0" marL="261937" marR="0" rtl="0" algn="l">
              <a:lnSpc>
                <a:spcPct val="90000"/>
              </a:lnSpc>
              <a:spcBef>
                <a:spcPts val="185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CLC:</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clears the carry flag to 0.</a:t>
            </a:r>
            <a:endParaRPr/>
          </a:p>
          <a:p>
            <a:pPr indent="-238125" lvl="1" marL="630237" marR="0" rtl="0" algn="l">
              <a:lnSpc>
                <a:spcPct val="90000"/>
              </a:lnSpc>
              <a:spcBef>
                <a:spcPts val="1800"/>
              </a:spcBef>
              <a:spcAft>
                <a:spcPts val="0"/>
              </a:spcAft>
              <a:buNone/>
            </a:pPr>
            <a:r>
              <a:t/>
            </a:r>
            <a:endParaRPr b="0" i="0" sz="2400" u="none" cap="none" strike="noStrike">
              <a:solidFill>
                <a:srgbClr val="000000"/>
              </a:solidFill>
              <a:latin typeface="Constantia"/>
              <a:ea typeface="Constantia"/>
              <a:cs typeface="Constantia"/>
              <a:sym typeface="Constantia"/>
            </a:endParaRPr>
          </a:p>
          <a:p>
            <a:pPr indent="-261937" lvl="0" marL="261937" marR="0" rtl="0" algn="l">
              <a:lnSpc>
                <a:spcPct val="90000"/>
              </a:lnSpc>
              <a:spcBef>
                <a:spcPts val="185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CMC:</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complements the carry flag.</a:t>
            </a:r>
            <a:endParaRPr/>
          </a:p>
        </p:txBody>
      </p:sp>
      <p:sp>
        <p:nvSpPr>
          <p:cNvPr id="1278" name="Google Shape;1278;gda7c634b4f_0_1017"/>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
        <p:nvSpPr>
          <p:cNvPr id="1279" name="Google Shape;1279;gda7c634b4f_0_1017"/>
          <p:cNvSpPr txBox="1"/>
          <p:nvPr/>
        </p:nvSpPr>
        <p:spPr>
          <a:xfrm>
            <a:off x="2133600" y="76200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Flag Manipulation Instructions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gda7c634b4f_0_1025"/>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90000"/>
              </a:lnSpc>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STD:</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sets the direction flag to 1.</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If it is set, string bytes are accessed from higher memory address to lower memory address.</a:t>
            </a:r>
            <a:endParaRPr/>
          </a:p>
          <a:p>
            <a:pPr indent="-261937" lvl="0" marL="263525" marR="0" rtl="0" algn="l">
              <a:lnSpc>
                <a:spcPct val="90000"/>
              </a:lnSpc>
              <a:spcBef>
                <a:spcPts val="1850"/>
              </a:spcBef>
              <a:spcAft>
                <a:spcPts val="0"/>
              </a:spcAft>
              <a:buNone/>
            </a:pPr>
            <a:r>
              <a:t/>
            </a:r>
            <a:endParaRPr sz="2600">
              <a:solidFill>
                <a:srgbClr val="000000"/>
              </a:solidFill>
              <a:latin typeface="Constantia"/>
              <a:ea typeface="Constantia"/>
              <a:cs typeface="Constantia"/>
              <a:sym typeface="Constantia"/>
            </a:endParaRPr>
          </a:p>
          <a:p>
            <a:pPr indent="-261937" lvl="0" marL="261937" marR="0" rtl="0" algn="l">
              <a:lnSpc>
                <a:spcPct val="90000"/>
              </a:lnSpc>
              <a:spcBef>
                <a:spcPts val="185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CLD:</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clears the direction flag to 0.</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If it is reset, the string bytes are accessed from lower memory address to higher memory address.</a:t>
            </a:r>
            <a:endParaRPr/>
          </a:p>
        </p:txBody>
      </p:sp>
      <p:sp>
        <p:nvSpPr>
          <p:cNvPr id="1287" name="Google Shape;1287;gda7c634b4f_0_1025"/>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
        <p:nvSpPr>
          <p:cNvPr id="1288" name="Google Shape;1288;gda7c634b4f_0_1025"/>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Flag Manipulation Instructions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gda7c634b4f_0_1033"/>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90000"/>
              </a:lnSpc>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STI:</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sets the Interrupt flag to 1.</a:t>
            </a:r>
            <a:endParaRPr/>
          </a:p>
          <a:p>
            <a:pPr indent="-238125" lvl="1" marL="630237" marR="0" rtl="0" algn="l">
              <a:lnSpc>
                <a:spcPct val="90000"/>
              </a:lnSpc>
              <a:spcBef>
                <a:spcPts val="1800"/>
              </a:spcBef>
              <a:spcAft>
                <a:spcPts val="0"/>
              </a:spcAft>
              <a:buNone/>
            </a:pPr>
            <a:r>
              <a:t/>
            </a:r>
            <a:endParaRPr b="0" i="0" sz="2600" u="none" cap="none" strike="noStrike">
              <a:solidFill>
                <a:srgbClr val="000000"/>
              </a:solidFill>
              <a:latin typeface="Constantia"/>
              <a:ea typeface="Constantia"/>
              <a:cs typeface="Constantia"/>
              <a:sym typeface="Constantia"/>
            </a:endParaRPr>
          </a:p>
          <a:p>
            <a:pPr indent="-261937" lvl="0" marL="261937" marR="0" rtl="0" algn="l">
              <a:lnSpc>
                <a:spcPct val="90000"/>
              </a:lnSpc>
              <a:spcBef>
                <a:spcPts val="185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CLI:</a:t>
            </a:r>
            <a:endParaRPr/>
          </a:p>
          <a:p>
            <a:pPr indent="-239712" lvl="1" marL="628650" marR="0" rtl="0" algn="l">
              <a:lnSpc>
                <a:spcPct val="90000"/>
              </a:lnSpc>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clears the Interrupt flag to 0.</a:t>
            </a:r>
            <a:endParaRPr/>
          </a:p>
          <a:p>
            <a:pPr indent="-238125" lvl="1" marL="630237" marR="0" rtl="0" algn="l">
              <a:lnSpc>
                <a:spcPct val="90000"/>
              </a:lnSpc>
              <a:spcBef>
                <a:spcPts val="1800"/>
              </a:spcBef>
              <a:spcAft>
                <a:spcPts val="0"/>
              </a:spcAft>
              <a:buNone/>
            </a:pPr>
            <a:r>
              <a:t/>
            </a:r>
            <a:endParaRPr b="0" i="0" sz="2400" u="none" cap="none" strike="noStrike">
              <a:solidFill>
                <a:srgbClr val="000000"/>
              </a:solidFill>
              <a:latin typeface="Constantia"/>
              <a:ea typeface="Constantia"/>
              <a:cs typeface="Constantia"/>
              <a:sym typeface="Constantia"/>
            </a:endParaRPr>
          </a:p>
        </p:txBody>
      </p:sp>
      <p:sp>
        <p:nvSpPr>
          <p:cNvPr id="1296" name="Google Shape;1296;gda7c634b4f_0_1033"/>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
        <p:nvSpPr>
          <p:cNvPr id="1297" name="Google Shape;1297;gda7c634b4f_0_1033"/>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Flag Manipulation Instructions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gda7c634b4f_0_1041"/>
          <p:cNvSpPr txBox="1"/>
          <p:nvPr/>
        </p:nvSpPr>
        <p:spPr>
          <a:xfrm>
            <a:off x="2133600" y="2105026"/>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6. Shift And Rotate Instructions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gda7c634b4f_0_1046"/>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SHL/SAL Des,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shift bits of byte or word left, by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puts zero(s) in LSBs.</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MSB is shifted into carry flag.</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If the number of bits desired to be shifted is 1, then the immediate number 1 can be written in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However, if the number of bits to be shifted is more than 1, then the count is put in CL register. And recent bit to the CF (Carry flag)</a:t>
            </a:r>
            <a:endParaRPr/>
          </a:p>
        </p:txBody>
      </p:sp>
      <p:sp>
        <p:nvSpPr>
          <p:cNvPr id="1311" name="Google Shape;1311;gda7c634b4f_0_1046"/>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
        <p:nvSpPr>
          <p:cNvPr id="1312" name="Google Shape;1312;gda7c634b4f_0_1046"/>
          <p:cNvSpPr txBox="1"/>
          <p:nvPr/>
        </p:nvSpPr>
        <p:spPr>
          <a:xfrm>
            <a:off x="2133600" y="53340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Shift And Rotate Instructions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gda7c634b4f_0_1054"/>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SHR/SAR Des,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shift bits of byte or word right, by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puts zero(s)(for SHL) and Sign bit (for SAL) in MSBs.</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LSB is shifted into carry flag.</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If the number of bits desired to be shifted is 1, then the immediate number 1 can be written in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However, if the number of bits to be shifted is more than 1, then the count is put in CL register. And recent bit to the CF (Carry flag)</a:t>
            </a:r>
            <a:endParaRPr/>
          </a:p>
        </p:txBody>
      </p:sp>
      <p:sp>
        <p:nvSpPr>
          <p:cNvPr id="1320" name="Google Shape;1320;gda7c634b4f_0_1054"/>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
        <p:nvSpPr>
          <p:cNvPr id="1321" name="Google Shape;1321;gda7c634b4f_0_1054"/>
          <p:cNvSpPr txBox="1"/>
          <p:nvPr/>
        </p:nvSpPr>
        <p:spPr>
          <a:xfrm>
            <a:off x="2133600" y="53340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Shift And Rotate Instructions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gda7c634b4f_0_1062"/>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ROL Des,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rotates bits of byte or word left, by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LSB is transferred to MSB and also to CF.</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If the number of bits desired to be shifted is 1, then the immediate number 1 can be written in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However, if the number of bits to be shifted is more than 1, then the count is put in CL register. And recent bit to the CF (Carry flag)</a:t>
            </a:r>
            <a:endParaRPr/>
          </a:p>
        </p:txBody>
      </p:sp>
      <p:sp>
        <p:nvSpPr>
          <p:cNvPr id="1329" name="Google Shape;1329;gda7c634b4f_0_1062"/>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
        <p:nvSpPr>
          <p:cNvPr id="1330" name="Google Shape;1330;gda7c634b4f_0_1062"/>
          <p:cNvSpPr txBox="1"/>
          <p:nvPr/>
        </p:nvSpPr>
        <p:spPr>
          <a:xfrm>
            <a:off x="2133600" y="53340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Shift And Rotate Instructions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gda7c634b4f_0_1070"/>
          <p:cNvSpPr txBox="1"/>
          <p:nvPr/>
        </p:nvSpPr>
        <p:spPr>
          <a:xfrm>
            <a:off x="1981200" y="17526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ROR Des,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rotates bits of byte or word right, by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MSB is transferred to LSB and also to CF.</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If the number of bits desired to be shifted is 1, then the immediate number 1 can be written in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However, if the number of bits to be shifted is more than 1, then the count is put in CL register. And recent bit to the CF (Carry flag)</a:t>
            </a:r>
            <a:endParaRPr/>
          </a:p>
          <a:p>
            <a:pPr indent="-261937" lvl="0" marL="263525" marR="0" rtl="0" algn="l">
              <a:spcBef>
                <a:spcPts val="1850"/>
              </a:spcBef>
              <a:spcAft>
                <a:spcPts val="0"/>
              </a:spcAft>
              <a:buNone/>
            </a:pPr>
            <a:r>
              <a:t/>
            </a:r>
            <a:endParaRPr sz="2400">
              <a:solidFill>
                <a:srgbClr val="000000"/>
              </a:solidFill>
              <a:latin typeface="Constantia"/>
              <a:ea typeface="Constantia"/>
              <a:cs typeface="Constantia"/>
              <a:sym typeface="Constantia"/>
            </a:endParaRPr>
          </a:p>
        </p:txBody>
      </p:sp>
      <p:sp>
        <p:nvSpPr>
          <p:cNvPr id="1338" name="Google Shape;1338;gda7c634b4f_0_1070"/>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
        <p:nvSpPr>
          <p:cNvPr id="1339" name="Google Shape;1339;gda7c634b4f_0_1070"/>
          <p:cNvSpPr txBox="1"/>
          <p:nvPr/>
        </p:nvSpPr>
        <p:spPr>
          <a:xfrm>
            <a:off x="2133600" y="53340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Shift And Rotate Instructions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gda7c634b4f_0_1078"/>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RCL Des,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rotates bits of byte or word right, by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LSB to MSB then MSB is transferred to CF and CF to LSB.</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If the number of bits desired to be shifted is 1, then the immediate number 1 can be written in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However, if the number of bits to be shifted is more than 1, then the count is put in CL register. And recent bit to the CF (Carry flag)</a:t>
            </a:r>
            <a:endParaRPr/>
          </a:p>
          <a:p>
            <a:pPr indent="-261937" lvl="0" marL="263525" marR="0" rtl="0" algn="l">
              <a:spcBef>
                <a:spcPts val="1850"/>
              </a:spcBef>
              <a:spcAft>
                <a:spcPts val="0"/>
              </a:spcAft>
              <a:buNone/>
            </a:pPr>
            <a:r>
              <a:t/>
            </a:r>
            <a:endParaRPr sz="2400">
              <a:solidFill>
                <a:srgbClr val="000000"/>
              </a:solidFill>
              <a:latin typeface="Constantia"/>
              <a:ea typeface="Constantia"/>
              <a:cs typeface="Constantia"/>
              <a:sym typeface="Constantia"/>
            </a:endParaRPr>
          </a:p>
        </p:txBody>
      </p:sp>
      <p:sp>
        <p:nvSpPr>
          <p:cNvPr id="1347" name="Google Shape;1347;gda7c634b4f_0_1078"/>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
        <p:nvSpPr>
          <p:cNvPr id="1348" name="Google Shape;1348;gda7c634b4f_0_1078"/>
          <p:cNvSpPr txBox="1"/>
          <p:nvPr/>
        </p:nvSpPr>
        <p:spPr>
          <a:xfrm>
            <a:off x="2133600" y="53340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Shift And Rotate Instructions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gda7c634b4f_0_1086"/>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RCR Des,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rotates bits of byte or word left, by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MSB to LSB then LSB is transferred to CF and CF to MSB.</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If the number of bits desired to be shifted is 1, then the immediate number 1 can be written in Count.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However, if the number of bits to be shifted is more than 1, then the count is put in CL register. And recent bit to the CF (Carry flag)</a:t>
            </a:r>
            <a:endParaRPr/>
          </a:p>
        </p:txBody>
      </p:sp>
      <p:sp>
        <p:nvSpPr>
          <p:cNvPr id="1356" name="Google Shape;1356;gda7c634b4f_0_1086"/>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
        <p:nvSpPr>
          <p:cNvPr id="1357" name="Google Shape;1357;gda7c634b4f_0_1086"/>
          <p:cNvSpPr txBox="1"/>
          <p:nvPr/>
        </p:nvSpPr>
        <p:spPr>
          <a:xfrm>
            <a:off x="2133600" y="53340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Shift And Rotate Instructions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5"/>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15"/>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lang="en-US"/>
              <a:t>Definition (Contd.)</a:t>
            </a:r>
            <a:endParaRPr/>
          </a:p>
        </p:txBody>
      </p:sp>
      <p:sp>
        <p:nvSpPr>
          <p:cNvPr id="196" name="Google Shape;196;p15"/>
          <p:cNvSpPr txBox="1"/>
          <p:nvPr/>
        </p:nvSpPr>
        <p:spPr>
          <a:xfrm>
            <a:off x="1219200" y="1927617"/>
            <a:ext cx="9677400" cy="4487894"/>
          </a:xfrm>
          <a:prstGeom prst="rect">
            <a:avLst/>
          </a:prstGeom>
          <a:noFill/>
          <a:ln>
            <a:noFill/>
          </a:ln>
        </p:spPr>
        <p:txBody>
          <a:bodyPr anchorCtr="0" anchor="t" bIns="0" lIns="0" spcFirstLastPara="1" rIns="0" wrap="square" tIns="52050">
            <a:spAutoFit/>
          </a:bodyPr>
          <a:lstStyle/>
          <a:p>
            <a:pPr indent="-286385" lvl="0" marL="298450" marR="0" rtl="0" algn="l">
              <a:spcBef>
                <a:spcPts val="0"/>
              </a:spcBef>
              <a:spcAft>
                <a:spcPts val="0"/>
              </a:spcAft>
              <a:buClr>
                <a:srgbClr val="953734"/>
              </a:buClr>
              <a:buSzPts val="2800"/>
              <a:buFont typeface="Times New Roman"/>
              <a:buChar char="–"/>
            </a:pPr>
            <a:r>
              <a:rPr lang="en-US" sz="2800">
                <a:solidFill>
                  <a:srgbClr val="953734"/>
                </a:solidFill>
                <a:latin typeface="Times New Roman"/>
                <a:ea typeface="Times New Roman"/>
                <a:cs typeface="Times New Roman"/>
                <a:sym typeface="Times New Roman"/>
              </a:rPr>
              <a:t>process data (</a:t>
            </a:r>
            <a:r>
              <a:rPr lang="en-US" sz="2800">
                <a:solidFill>
                  <a:srgbClr val="800000"/>
                </a:solidFill>
                <a:latin typeface="Times New Roman"/>
                <a:ea typeface="Times New Roman"/>
                <a:cs typeface="Times New Roman"/>
                <a:sym typeface="Times New Roman"/>
              </a:rPr>
              <a:t>Arithmetic and Logic Operations)</a:t>
            </a:r>
            <a:r>
              <a:rPr lang="en-US" sz="2800">
                <a:solidFill>
                  <a:schemeClr val="dk1"/>
                </a:solidFill>
                <a:latin typeface="Times New Roman"/>
                <a:ea typeface="Times New Roman"/>
                <a:cs typeface="Times New Roman"/>
                <a:sym typeface="Times New Roman"/>
              </a:rPr>
              <a:t>:</a:t>
            </a:r>
            <a:endParaRPr/>
          </a:p>
          <a:p>
            <a:pPr indent="-229234" lvl="1" marL="698500" marR="270510" rtl="0" algn="l">
              <a:lnSpc>
                <a:spcPct val="77142"/>
              </a:lnSpc>
              <a:spcBef>
                <a:spcPts val="525"/>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Every microprocessor has arithmetic operations such as add  and subtract as part of its instruction set.</a:t>
            </a:r>
            <a:endParaRPr b="0" i="0" sz="2800" u="none" cap="none" strike="noStrike">
              <a:solidFill>
                <a:schemeClr val="dk1"/>
              </a:solidFill>
              <a:latin typeface="Times New Roman"/>
              <a:ea typeface="Times New Roman"/>
              <a:cs typeface="Times New Roman"/>
              <a:sym typeface="Times New Roman"/>
            </a:endParaRPr>
          </a:p>
          <a:p>
            <a:pPr indent="-228600" lvl="2" marL="1155065" marR="5080" rtl="0" algn="l">
              <a:lnSpc>
                <a:spcPct val="69250"/>
              </a:lnSpc>
              <a:spcBef>
                <a:spcPts val="44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Most microprocessors will have operations such as multiply and  divide.</a:t>
            </a:r>
            <a:endParaRPr b="0" i="0" sz="2800" u="none" cap="none" strike="noStrike">
              <a:solidFill>
                <a:schemeClr val="dk1"/>
              </a:solidFill>
              <a:latin typeface="Times New Roman"/>
              <a:ea typeface="Times New Roman"/>
              <a:cs typeface="Times New Roman"/>
              <a:sym typeface="Times New Roman"/>
            </a:endParaRPr>
          </a:p>
          <a:p>
            <a:pPr indent="-228600" lvl="2" marL="1155065" marR="208279" rtl="0" algn="l">
              <a:lnSpc>
                <a:spcPct val="69250"/>
              </a:lnSpc>
              <a:spcBef>
                <a:spcPts val="44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Some of the newer ones will have complex operations such as  square root.</a:t>
            </a:r>
            <a:endParaRPr b="0" i="0" sz="2800" u="none" cap="none" strike="noStrike">
              <a:solidFill>
                <a:schemeClr val="dk1"/>
              </a:solidFill>
              <a:latin typeface="Times New Roman"/>
              <a:ea typeface="Times New Roman"/>
              <a:cs typeface="Times New Roman"/>
              <a:sym typeface="Times New Roman"/>
            </a:endParaRPr>
          </a:p>
          <a:p>
            <a:pPr indent="0" lvl="2" marL="914400" marR="0" rtl="0" algn="l">
              <a:spcBef>
                <a:spcPts val="15"/>
              </a:spcBef>
              <a:spcAft>
                <a:spcPts val="0"/>
              </a:spcAft>
              <a:buClr>
                <a:schemeClr val="dk1"/>
              </a:buClr>
              <a:buSzPts val="2800"/>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a:p>
            <a:pPr indent="-229234" lvl="1" marL="698500" marR="382905" rtl="0" algn="l">
              <a:lnSpc>
                <a:spcPct val="77142"/>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In addition, microprocessors have logic operations as well.  Such as AND, OR, XOR, shift left, shift right, etc.</a:t>
            </a:r>
            <a:endParaRPr b="0" i="0" sz="2800" u="none" cap="none" strike="noStrike">
              <a:solidFill>
                <a:schemeClr val="dk1"/>
              </a:solidFill>
              <a:latin typeface="Times New Roman"/>
              <a:ea typeface="Times New Roman"/>
              <a:cs typeface="Times New Roman"/>
              <a:sym typeface="Times New Roman"/>
            </a:endParaRPr>
          </a:p>
          <a:p>
            <a:pPr indent="0" lvl="1" marL="457200" marR="0" rtl="0" algn="l">
              <a:spcBef>
                <a:spcPts val="50"/>
              </a:spcBef>
              <a:spcAft>
                <a:spcPts val="0"/>
              </a:spcAft>
              <a:buClr>
                <a:schemeClr val="dk1"/>
              </a:buClr>
              <a:buSzPts val="2800"/>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a:p>
            <a:pPr indent="-229234" lvl="1" marL="698500" marR="241300" rtl="0" algn="l">
              <a:lnSpc>
                <a:spcPct val="77142"/>
              </a:lnSpc>
              <a:spcBef>
                <a:spcPts val="5"/>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Again, the number and types of operations define the  microprocessor’s instruction set and depends on the specific  microprocessor.</a:t>
            </a:r>
            <a:endParaRPr b="0" i="0" sz="2800" u="none" cap="none" strike="noStrike">
              <a:solidFill>
                <a:schemeClr val="dk1"/>
              </a:solidFill>
              <a:latin typeface="Times New Roman"/>
              <a:ea typeface="Times New Roman"/>
              <a:cs typeface="Times New Roman"/>
              <a:sym typeface="Times New Roman"/>
            </a:endParaRPr>
          </a:p>
        </p:txBody>
      </p:sp>
      <p:sp>
        <p:nvSpPr>
          <p:cNvPr id="197" name="Google Shape;197;p15"/>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gda7c634b4f_0_1094"/>
          <p:cNvSpPr txBox="1"/>
          <p:nvPr/>
        </p:nvSpPr>
        <p:spPr>
          <a:xfrm>
            <a:off x="1981200" y="2867026"/>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7. String Manipulation Instructions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gda7c634b4f_0_1099"/>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String Manipulation Instructions</a:t>
            </a:r>
            <a:endParaRPr/>
          </a:p>
        </p:txBody>
      </p:sp>
      <p:sp>
        <p:nvSpPr>
          <p:cNvPr id="1371" name="Google Shape;1371;gda7c634b4f_0_1099"/>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lang="en-US" sz="2600">
                <a:solidFill>
                  <a:srgbClr val="000000"/>
                </a:solidFill>
                <a:latin typeface="Constantia"/>
                <a:ea typeface="Constantia"/>
                <a:cs typeface="Constantia"/>
                <a:sym typeface="Constantia"/>
              </a:rPr>
              <a:t>String in assembly language is just a sequentially stored bytes or words.</a:t>
            </a:r>
            <a:endParaRPr/>
          </a:p>
          <a:p>
            <a:pPr indent="-261937" lvl="0" marL="261937" marR="0" rtl="0" algn="l">
              <a:spcBef>
                <a:spcPts val="1850"/>
              </a:spcBef>
              <a:spcAft>
                <a:spcPts val="0"/>
              </a:spcAft>
              <a:buClr>
                <a:srgbClr val="E7BC29"/>
              </a:buClr>
              <a:buSzPts val="2600"/>
              <a:buFont typeface="Noto Sans Symbols"/>
              <a:buChar char="⚫"/>
            </a:pPr>
            <a:r>
              <a:rPr lang="en-US" sz="2600">
                <a:solidFill>
                  <a:srgbClr val="000000"/>
                </a:solidFill>
                <a:latin typeface="Constantia"/>
                <a:ea typeface="Constantia"/>
                <a:cs typeface="Constantia"/>
                <a:sym typeface="Constantia"/>
              </a:rPr>
              <a:t>There are very strong set of string instructions in 8086.</a:t>
            </a:r>
            <a:endParaRPr/>
          </a:p>
          <a:p>
            <a:pPr indent="-261937" lvl="0" marL="261937" marR="0" rtl="0" algn="l">
              <a:spcBef>
                <a:spcPts val="1850"/>
              </a:spcBef>
              <a:spcAft>
                <a:spcPts val="0"/>
              </a:spcAft>
              <a:buClr>
                <a:srgbClr val="E7BC29"/>
              </a:buClr>
              <a:buSzPts val="2600"/>
              <a:buFont typeface="Noto Sans Symbols"/>
              <a:buChar char="⚫"/>
            </a:pPr>
            <a:r>
              <a:rPr lang="en-US" sz="2600">
                <a:solidFill>
                  <a:srgbClr val="000000"/>
                </a:solidFill>
                <a:latin typeface="Constantia"/>
                <a:ea typeface="Constantia"/>
                <a:cs typeface="Constantia"/>
                <a:sym typeface="Constantia"/>
              </a:rPr>
              <a:t>By using these string instructions, the size of the program is considerably reduced.</a:t>
            </a:r>
            <a:endParaRPr/>
          </a:p>
        </p:txBody>
      </p:sp>
      <p:sp>
        <p:nvSpPr>
          <p:cNvPr id="1372" name="Google Shape;1372;gda7c634b4f_0_1099"/>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gda7c634b4f_0_1107"/>
          <p:cNvSpPr/>
          <p:nvPr/>
        </p:nvSpPr>
        <p:spPr>
          <a:xfrm>
            <a:off x="2438400" y="5181601"/>
            <a:ext cx="6629400" cy="282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1" name="Google Shape;1381;gda7c634b4f_0_1107"/>
          <p:cNvSpPr/>
          <p:nvPr/>
        </p:nvSpPr>
        <p:spPr>
          <a:xfrm>
            <a:off x="2446338" y="4746626"/>
            <a:ext cx="6629400" cy="282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2" name="Google Shape;1382;gda7c634b4f_0_1107"/>
          <p:cNvSpPr/>
          <p:nvPr/>
        </p:nvSpPr>
        <p:spPr>
          <a:xfrm>
            <a:off x="4708526" y="4343401"/>
            <a:ext cx="1235100" cy="282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3" name="Google Shape;1383;gda7c634b4f_0_1107"/>
          <p:cNvSpPr/>
          <p:nvPr/>
        </p:nvSpPr>
        <p:spPr>
          <a:xfrm>
            <a:off x="3567113" y="3932239"/>
            <a:ext cx="4692600" cy="282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4" name="Google Shape;1384;gda7c634b4f_0_1107"/>
          <p:cNvSpPr/>
          <p:nvPr/>
        </p:nvSpPr>
        <p:spPr>
          <a:xfrm>
            <a:off x="3429000" y="3652838"/>
            <a:ext cx="6248400" cy="2793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5" name="Google Shape;1385;gda7c634b4f_0_1107"/>
          <p:cNvSpPr/>
          <p:nvPr/>
        </p:nvSpPr>
        <p:spPr>
          <a:xfrm>
            <a:off x="2439988" y="3021014"/>
            <a:ext cx="4265700" cy="282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6" name="Google Shape;1386;gda7c634b4f_0_1107"/>
          <p:cNvSpPr/>
          <p:nvPr/>
        </p:nvSpPr>
        <p:spPr>
          <a:xfrm>
            <a:off x="2438401" y="2613026"/>
            <a:ext cx="2189100" cy="282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7" name="Google Shape;1387;gda7c634b4f_0_1107"/>
          <p:cNvSpPr/>
          <p:nvPr/>
        </p:nvSpPr>
        <p:spPr>
          <a:xfrm>
            <a:off x="2438401" y="2209801"/>
            <a:ext cx="2189100" cy="282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8" name="Google Shape;1388;gda7c634b4f_0_1107"/>
          <p:cNvSpPr/>
          <p:nvPr/>
        </p:nvSpPr>
        <p:spPr>
          <a:xfrm>
            <a:off x="6872289" y="1982789"/>
            <a:ext cx="3203700" cy="282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9" name="Google Shape;1389;gda7c634b4f_0_1107"/>
          <p:cNvSpPr/>
          <p:nvPr/>
        </p:nvSpPr>
        <p:spPr>
          <a:xfrm>
            <a:off x="3200401" y="1533526"/>
            <a:ext cx="2913000" cy="282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0" name="Google Shape;1390;gda7c634b4f_0_1107"/>
          <p:cNvSpPr/>
          <p:nvPr/>
        </p:nvSpPr>
        <p:spPr>
          <a:xfrm>
            <a:off x="1787526" y="849314"/>
            <a:ext cx="8652000" cy="395400"/>
          </a:xfrm>
          <a:prstGeom prst="rect">
            <a:avLst/>
          </a:prstGeom>
          <a:noFill/>
          <a:ln>
            <a:noFill/>
          </a:ln>
        </p:spPr>
        <p:txBody>
          <a:bodyPr anchorCtr="0" anchor="ctr" bIns="46800" lIns="90000" spcFirstLastPara="1" rIns="90000" wrap="square" tIns="46800">
            <a:noAutofit/>
          </a:bodyPr>
          <a:lstStyle/>
          <a:p>
            <a:pPr indent="0" lvl="0" marL="0" marR="0" rtl="0" algn="ctr">
              <a:spcBef>
                <a:spcPts val="0"/>
              </a:spcBef>
              <a:spcAft>
                <a:spcPts val="0"/>
              </a:spcAft>
              <a:buClr>
                <a:srgbClr val="000000"/>
              </a:buClr>
              <a:buSzPts val="3200"/>
              <a:buFont typeface="Verdana"/>
              <a:buNone/>
            </a:pPr>
            <a:r>
              <a:rPr b="1" lang="en-US" sz="3200">
                <a:solidFill>
                  <a:srgbClr val="000000"/>
                </a:solidFill>
                <a:latin typeface="Verdana"/>
                <a:ea typeface="Verdana"/>
                <a:cs typeface="Verdana"/>
                <a:sym typeface="Verdana"/>
              </a:rPr>
              <a:t>String Manipulation Instructions</a:t>
            </a:r>
            <a:endParaRPr/>
          </a:p>
        </p:txBody>
      </p:sp>
      <p:sp>
        <p:nvSpPr>
          <p:cNvPr id="1391" name="Google Shape;1391;gda7c634b4f_0_1107"/>
          <p:cNvSpPr txBox="1"/>
          <p:nvPr/>
        </p:nvSpPr>
        <p:spPr>
          <a:xfrm>
            <a:off x="9448801" y="6356350"/>
            <a:ext cx="752400" cy="3555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000000"/>
              </a:buClr>
              <a:buSzPts val="1800"/>
              <a:buFont typeface="Arial"/>
              <a:buNone/>
            </a:pPr>
            <a:fld id="{00000000-1234-1234-1234-123412341234}" type="slidenum">
              <a:rPr lang="en-US" sz="1800">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
        <p:nvSpPr>
          <p:cNvPr id="1392" name="Google Shape;1392;gda7c634b4f_0_1107"/>
          <p:cNvSpPr txBox="1"/>
          <p:nvPr/>
        </p:nvSpPr>
        <p:spPr>
          <a:xfrm>
            <a:off x="1585913" y="65089"/>
            <a:ext cx="2438400" cy="340800"/>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Clr>
                <a:srgbClr val="FFFFFF"/>
              </a:buClr>
              <a:buSzPts val="1600"/>
              <a:buFont typeface="Arial"/>
              <a:buNone/>
            </a:pPr>
            <a:r>
              <a:rPr b="1" lang="en-US" sz="1600">
                <a:solidFill>
                  <a:srgbClr val="FFFFFF"/>
                </a:solidFill>
                <a:latin typeface="Arial"/>
                <a:ea typeface="Arial"/>
                <a:cs typeface="Arial"/>
                <a:sym typeface="Arial"/>
              </a:rPr>
              <a:t>8086 Microprocessor</a:t>
            </a:r>
            <a:endParaRPr/>
          </a:p>
        </p:txBody>
      </p:sp>
      <p:sp>
        <p:nvSpPr>
          <p:cNvPr id="1393" name="Google Shape;1393;gda7c634b4f_0_1107"/>
          <p:cNvSpPr txBox="1"/>
          <p:nvPr/>
        </p:nvSpPr>
        <p:spPr>
          <a:xfrm>
            <a:off x="2133600" y="1524001"/>
            <a:ext cx="8153400" cy="3973500"/>
          </a:xfrm>
          <a:prstGeom prst="rect">
            <a:avLst/>
          </a:prstGeom>
          <a:noFill/>
          <a:ln>
            <a:noFill/>
          </a:ln>
        </p:spPr>
        <p:txBody>
          <a:bodyPr anchorCtr="0" anchor="t" bIns="46800" lIns="90000" spcFirstLastPara="1" rIns="90000" wrap="square" tIns="46800">
            <a:spAutoFit/>
          </a:bodyPr>
          <a:lstStyle/>
          <a:p>
            <a:pPr indent="-284162" lvl="0" marL="284162" marR="0" rtl="0" algn="l">
              <a:spcBef>
                <a:spcPts val="0"/>
              </a:spcBef>
              <a:spcAft>
                <a:spcPts val="0"/>
              </a:spcAft>
              <a:buClr>
                <a:srgbClr val="000000"/>
              </a:buClr>
              <a:buSzPts val="1400"/>
              <a:buFont typeface="Noto Sans Symbols"/>
              <a:buChar char="❑"/>
            </a:pPr>
            <a:r>
              <a:rPr b="1" lang="en-US" sz="1400">
                <a:solidFill>
                  <a:srgbClr val="000000"/>
                </a:solidFill>
                <a:latin typeface="Arial"/>
                <a:ea typeface="Arial"/>
                <a:cs typeface="Arial"/>
                <a:sym typeface="Arial"/>
              </a:rPr>
              <a:t>String : Sequence of bytes or words</a:t>
            </a:r>
            <a:endParaRPr/>
          </a:p>
          <a:p>
            <a:pPr indent="-284162" lvl="0" marL="284162" marR="0" rtl="0" algn="l">
              <a:spcBef>
                <a:spcPts val="0"/>
              </a:spcBef>
              <a:spcAft>
                <a:spcPts val="0"/>
              </a:spcAft>
              <a:buClr>
                <a:srgbClr val="FFFFFF"/>
              </a:buClr>
              <a:buSzPts val="1400"/>
              <a:buFont typeface="Noto Sans Symbols"/>
              <a:buNone/>
            </a:pPr>
            <a:r>
              <a:t/>
            </a:r>
            <a:endParaRPr b="1" sz="1400">
              <a:solidFill>
                <a:srgbClr val="000000"/>
              </a:solidFill>
              <a:latin typeface="Arial"/>
              <a:ea typeface="Arial"/>
              <a:cs typeface="Arial"/>
              <a:sym typeface="Arial"/>
            </a:endParaRPr>
          </a:p>
          <a:p>
            <a:pPr indent="-284162" lvl="0" marL="284162" marR="0" rtl="0" algn="l">
              <a:spcBef>
                <a:spcPts val="0"/>
              </a:spcBef>
              <a:spcAft>
                <a:spcPts val="0"/>
              </a:spcAft>
              <a:buClr>
                <a:srgbClr val="000000"/>
              </a:buClr>
              <a:buSzPts val="1400"/>
              <a:buFont typeface="Noto Sans Symbols"/>
              <a:buChar char="❑"/>
            </a:pPr>
            <a:r>
              <a:rPr b="1" lang="en-US" sz="1400">
                <a:solidFill>
                  <a:srgbClr val="000000"/>
                </a:solidFill>
                <a:latin typeface="Arial"/>
                <a:ea typeface="Arial"/>
                <a:cs typeface="Arial"/>
                <a:sym typeface="Arial"/>
              </a:rPr>
              <a:t>8086 instruction set includes instruction for string movement, comparison, scan, load and store.</a:t>
            </a:r>
            <a:endParaRPr/>
          </a:p>
          <a:p>
            <a:pPr indent="-284162" lvl="0" marL="284162" marR="0" rtl="0" algn="l">
              <a:spcBef>
                <a:spcPts val="0"/>
              </a:spcBef>
              <a:spcAft>
                <a:spcPts val="0"/>
              </a:spcAft>
              <a:buClr>
                <a:srgbClr val="FFFFFF"/>
              </a:buClr>
              <a:buSzPts val="1400"/>
              <a:buFont typeface="Noto Sans Symbols"/>
              <a:buNone/>
            </a:pPr>
            <a:r>
              <a:t/>
            </a:r>
            <a:endParaRPr b="1" sz="1400">
              <a:solidFill>
                <a:srgbClr val="000000"/>
              </a:solidFill>
              <a:latin typeface="Arial"/>
              <a:ea typeface="Arial"/>
              <a:cs typeface="Arial"/>
              <a:sym typeface="Arial"/>
            </a:endParaRPr>
          </a:p>
          <a:p>
            <a:pPr indent="-284162" lvl="0" marL="284162" marR="0" rtl="0" algn="l">
              <a:spcBef>
                <a:spcPts val="0"/>
              </a:spcBef>
              <a:spcAft>
                <a:spcPts val="0"/>
              </a:spcAft>
              <a:buClr>
                <a:srgbClr val="000000"/>
              </a:buClr>
              <a:buSzPts val="1400"/>
              <a:buFont typeface="Noto Sans Symbols"/>
              <a:buChar char="❑"/>
            </a:pPr>
            <a:r>
              <a:rPr b="1" lang="en-US" sz="1400">
                <a:solidFill>
                  <a:srgbClr val="000000"/>
                </a:solidFill>
                <a:latin typeface="Arial"/>
                <a:ea typeface="Arial"/>
                <a:cs typeface="Arial"/>
                <a:sym typeface="Arial"/>
              </a:rPr>
              <a:t>REP instruction prefix : used to repeat execution of string instructions</a:t>
            </a:r>
            <a:endParaRPr/>
          </a:p>
          <a:p>
            <a:pPr indent="-284162" lvl="0" marL="284162" marR="0" rtl="0" algn="l">
              <a:spcBef>
                <a:spcPts val="0"/>
              </a:spcBef>
              <a:spcAft>
                <a:spcPts val="0"/>
              </a:spcAft>
              <a:buClr>
                <a:srgbClr val="FFFFFF"/>
              </a:buClr>
              <a:buSzPts val="1400"/>
              <a:buFont typeface="Noto Sans Symbols"/>
              <a:buNone/>
            </a:pPr>
            <a:r>
              <a:t/>
            </a:r>
            <a:endParaRPr b="1" sz="1400">
              <a:solidFill>
                <a:srgbClr val="000000"/>
              </a:solidFill>
              <a:latin typeface="Arial"/>
              <a:ea typeface="Arial"/>
              <a:cs typeface="Arial"/>
              <a:sym typeface="Arial"/>
            </a:endParaRPr>
          </a:p>
          <a:p>
            <a:pPr indent="-284162" lvl="0" marL="284162" marR="0" rtl="0" algn="l">
              <a:spcBef>
                <a:spcPts val="0"/>
              </a:spcBef>
              <a:spcAft>
                <a:spcPts val="0"/>
              </a:spcAft>
              <a:buClr>
                <a:srgbClr val="000000"/>
              </a:buClr>
              <a:buSzPts val="1400"/>
              <a:buFont typeface="Noto Sans Symbols"/>
              <a:buChar char="❑"/>
            </a:pPr>
            <a:r>
              <a:rPr b="1" lang="en-US" sz="1400">
                <a:solidFill>
                  <a:srgbClr val="000000"/>
                </a:solidFill>
                <a:latin typeface="Arial"/>
                <a:ea typeface="Arial"/>
                <a:cs typeface="Arial"/>
                <a:sym typeface="Arial"/>
              </a:rPr>
              <a:t>String instructions end with S or SB or SW.               S represents string, SB string byte and SW string word.</a:t>
            </a:r>
            <a:endParaRPr/>
          </a:p>
          <a:p>
            <a:pPr indent="-284162" lvl="0" marL="284162" marR="0" rtl="0" algn="l">
              <a:spcBef>
                <a:spcPts val="0"/>
              </a:spcBef>
              <a:spcAft>
                <a:spcPts val="0"/>
              </a:spcAft>
              <a:buClr>
                <a:srgbClr val="FFFFFF"/>
              </a:buClr>
              <a:buSzPts val="1400"/>
              <a:buFont typeface="Noto Sans Symbols"/>
              <a:buNone/>
            </a:pPr>
            <a:r>
              <a:t/>
            </a:r>
            <a:endParaRPr b="1" sz="1400">
              <a:solidFill>
                <a:srgbClr val="000000"/>
              </a:solidFill>
              <a:latin typeface="Arial"/>
              <a:ea typeface="Arial"/>
              <a:cs typeface="Arial"/>
              <a:sym typeface="Arial"/>
            </a:endParaRPr>
          </a:p>
          <a:p>
            <a:pPr indent="-284162" lvl="0" marL="284162" marR="0" rtl="0" algn="l">
              <a:spcBef>
                <a:spcPts val="0"/>
              </a:spcBef>
              <a:spcAft>
                <a:spcPts val="0"/>
              </a:spcAft>
              <a:buClr>
                <a:srgbClr val="000000"/>
              </a:buClr>
              <a:buSzPts val="1400"/>
              <a:buFont typeface="Noto Sans Symbols"/>
              <a:buChar char="❑"/>
            </a:pPr>
            <a:r>
              <a:rPr b="1" lang="en-US" sz="1400">
                <a:solidFill>
                  <a:srgbClr val="000000"/>
                </a:solidFill>
                <a:latin typeface="Arial"/>
                <a:ea typeface="Arial"/>
                <a:cs typeface="Arial"/>
                <a:sym typeface="Arial"/>
              </a:rPr>
              <a:t>Offset or effective address of the source operand is stored in SI register and that of the destination operand is stored in DI register.</a:t>
            </a:r>
            <a:endParaRPr/>
          </a:p>
          <a:p>
            <a:pPr indent="-284162" lvl="0" marL="284162" marR="0" rtl="0" algn="l">
              <a:spcBef>
                <a:spcPts val="0"/>
              </a:spcBef>
              <a:spcAft>
                <a:spcPts val="0"/>
              </a:spcAft>
              <a:buClr>
                <a:srgbClr val="FFFFFF"/>
              </a:buClr>
              <a:buSzPts val="1400"/>
              <a:buFont typeface="Noto Sans Symbols"/>
              <a:buNone/>
            </a:pPr>
            <a:r>
              <a:t/>
            </a:r>
            <a:endParaRPr b="1" sz="1400">
              <a:solidFill>
                <a:srgbClr val="000000"/>
              </a:solidFill>
              <a:latin typeface="Arial"/>
              <a:ea typeface="Arial"/>
              <a:cs typeface="Arial"/>
              <a:sym typeface="Arial"/>
            </a:endParaRPr>
          </a:p>
          <a:p>
            <a:pPr indent="-284162" lvl="0" marL="284162" marR="0" rtl="0" algn="l">
              <a:spcBef>
                <a:spcPts val="0"/>
              </a:spcBef>
              <a:spcAft>
                <a:spcPts val="0"/>
              </a:spcAft>
              <a:buClr>
                <a:srgbClr val="000000"/>
              </a:buClr>
              <a:buSzPts val="1400"/>
              <a:buFont typeface="Noto Sans Symbols"/>
              <a:buChar char="❑"/>
            </a:pPr>
            <a:r>
              <a:rPr b="1" lang="en-US" sz="1400">
                <a:solidFill>
                  <a:srgbClr val="000000"/>
                </a:solidFill>
                <a:latin typeface="Arial"/>
                <a:ea typeface="Arial"/>
                <a:cs typeface="Arial"/>
                <a:sym typeface="Arial"/>
              </a:rPr>
              <a:t>Depending on the status of DF, SI and DI registers are automatically updated.</a:t>
            </a:r>
            <a:endParaRPr/>
          </a:p>
          <a:p>
            <a:pPr indent="-284162" lvl="0" marL="284162" marR="0" rtl="0" algn="l">
              <a:spcBef>
                <a:spcPts val="0"/>
              </a:spcBef>
              <a:spcAft>
                <a:spcPts val="0"/>
              </a:spcAft>
              <a:buClr>
                <a:srgbClr val="FFFFFF"/>
              </a:buClr>
              <a:buSzPts val="1400"/>
              <a:buFont typeface="Noto Sans Symbols"/>
              <a:buNone/>
            </a:pPr>
            <a:r>
              <a:t/>
            </a:r>
            <a:endParaRPr b="1" sz="1400">
              <a:solidFill>
                <a:srgbClr val="000000"/>
              </a:solidFill>
              <a:latin typeface="Arial"/>
              <a:ea typeface="Arial"/>
              <a:cs typeface="Arial"/>
              <a:sym typeface="Arial"/>
            </a:endParaRPr>
          </a:p>
          <a:p>
            <a:pPr indent="-284162" lvl="0" marL="284162" marR="0" rtl="0" algn="l">
              <a:spcBef>
                <a:spcPts val="0"/>
              </a:spcBef>
              <a:spcAft>
                <a:spcPts val="0"/>
              </a:spcAft>
              <a:buClr>
                <a:srgbClr val="000000"/>
              </a:buClr>
              <a:buSzPts val="1400"/>
              <a:buFont typeface="Noto Sans Symbols"/>
              <a:buChar char="❑"/>
            </a:pPr>
            <a:r>
              <a:rPr b="1" lang="en-US" sz="1400">
                <a:solidFill>
                  <a:srgbClr val="000000"/>
                </a:solidFill>
                <a:latin typeface="Arial"/>
                <a:ea typeface="Arial"/>
                <a:cs typeface="Arial"/>
                <a:sym typeface="Arial"/>
              </a:rPr>
              <a:t>DF = 0 </a:t>
            </a:r>
            <a:r>
              <a:rPr b="1" lang="en-US" sz="1400">
                <a:solidFill>
                  <a:srgbClr val="000000"/>
                </a:solidFill>
                <a:latin typeface="Noto Sans Symbols"/>
                <a:ea typeface="Noto Sans Symbols"/>
                <a:cs typeface="Noto Sans Symbols"/>
                <a:sym typeface="Noto Sans Symbols"/>
              </a:rPr>
              <a:t>⇒</a:t>
            </a:r>
            <a:r>
              <a:rPr b="1" lang="en-US" sz="1400">
                <a:solidFill>
                  <a:srgbClr val="000000"/>
                </a:solidFill>
                <a:latin typeface="Arial"/>
                <a:ea typeface="Arial"/>
                <a:cs typeface="Arial"/>
                <a:sym typeface="Arial"/>
              </a:rPr>
              <a:t> SI and DI are incremented by 1 for byte and 2 for word.</a:t>
            </a:r>
            <a:endParaRPr/>
          </a:p>
          <a:p>
            <a:pPr indent="-284162" lvl="0" marL="284162" marR="0" rtl="0" algn="l">
              <a:spcBef>
                <a:spcPts val="0"/>
              </a:spcBef>
              <a:spcAft>
                <a:spcPts val="0"/>
              </a:spcAft>
              <a:buClr>
                <a:srgbClr val="FFFFFF"/>
              </a:buClr>
              <a:buSzPts val="1400"/>
              <a:buFont typeface="Noto Sans Symbols"/>
              <a:buNone/>
            </a:pPr>
            <a:r>
              <a:t/>
            </a:r>
            <a:endParaRPr b="1" sz="1400">
              <a:solidFill>
                <a:srgbClr val="000000"/>
              </a:solidFill>
              <a:latin typeface="Arial"/>
              <a:ea typeface="Arial"/>
              <a:cs typeface="Arial"/>
              <a:sym typeface="Arial"/>
            </a:endParaRPr>
          </a:p>
          <a:p>
            <a:pPr indent="-284162" lvl="0" marL="284162" marR="0" rtl="0" algn="l">
              <a:spcBef>
                <a:spcPts val="0"/>
              </a:spcBef>
              <a:spcAft>
                <a:spcPts val="0"/>
              </a:spcAft>
              <a:buClr>
                <a:srgbClr val="000000"/>
              </a:buClr>
              <a:buSzPts val="1400"/>
              <a:buFont typeface="Noto Sans Symbols"/>
              <a:buChar char="❑"/>
            </a:pPr>
            <a:r>
              <a:rPr b="1" lang="en-US" sz="1400">
                <a:solidFill>
                  <a:srgbClr val="000000"/>
                </a:solidFill>
                <a:latin typeface="Arial"/>
                <a:ea typeface="Arial"/>
                <a:cs typeface="Arial"/>
                <a:sym typeface="Arial"/>
              </a:rPr>
              <a:t>DF = 1 </a:t>
            </a:r>
            <a:r>
              <a:rPr b="1" lang="en-US" sz="1400">
                <a:solidFill>
                  <a:srgbClr val="000000"/>
                </a:solidFill>
                <a:latin typeface="Noto Sans Symbols"/>
                <a:ea typeface="Noto Sans Symbols"/>
                <a:cs typeface="Noto Sans Symbols"/>
                <a:sym typeface="Noto Sans Symbols"/>
              </a:rPr>
              <a:t>⇒</a:t>
            </a:r>
            <a:r>
              <a:rPr b="1" lang="en-US" sz="1400">
                <a:solidFill>
                  <a:srgbClr val="000000"/>
                </a:solidFill>
                <a:latin typeface="Arial"/>
                <a:ea typeface="Arial"/>
                <a:cs typeface="Arial"/>
                <a:sym typeface="Arial"/>
              </a:rPr>
              <a:t> SI and DI are decremented by 1 for byte and 2 for word.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8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38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8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8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38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8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8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gda7c634b4f_0_1127"/>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String Manipulation Instructions</a:t>
            </a:r>
            <a:endParaRPr/>
          </a:p>
        </p:txBody>
      </p:sp>
      <p:sp>
        <p:nvSpPr>
          <p:cNvPr id="1401" name="Google Shape;1401;gda7c634b4f_0_1127"/>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MOVS / MOVSB / MOVSW:</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causes moving of byte or word from one string to another.</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In this instruction, the source string is in Data Segment referred by DS:SI and destination string is in Extra Segment referred by ES:DI.</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For e.g. movs str1,str2 </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Movsb</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Movsw</a:t>
            </a:r>
            <a:endParaRPr/>
          </a:p>
        </p:txBody>
      </p:sp>
      <p:sp>
        <p:nvSpPr>
          <p:cNvPr id="1402" name="Google Shape;1402;gda7c634b4f_0_1127"/>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gda7c634b4f_0_1135"/>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String Manipulation Instructions</a:t>
            </a:r>
            <a:endParaRPr/>
          </a:p>
        </p:txBody>
      </p:sp>
      <p:sp>
        <p:nvSpPr>
          <p:cNvPr id="1410" name="Google Shape;1410;gda7c634b4f_0_1135"/>
          <p:cNvSpPr txBox="1"/>
          <p:nvPr/>
        </p:nvSpPr>
        <p:spPr>
          <a:xfrm>
            <a:off x="2100263" y="1728788"/>
            <a:ext cx="8374200" cy="48960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LODS / LODSB / LODSW:</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causes TRANSFER of byte or word from one string to another.</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In this instruction, the source string is in Data Segment referred by DS:SI transferred to Accumulator.</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For e.g. lods string </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lodsb</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lodsw</a:t>
            </a:r>
            <a:endParaRPr/>
          </a:p>
        </p:txBody>
      </p:sp>
      <p:sp>
        <p:nvSpPr>
          <p:cNvPr id="1411" name="Google Shape;1411;gda7c634b4f_0_1135"/>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gda7c634b4f_0_1143"/>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String Manipulation Instructions</a:t>
            </a:r>
            <a:endParaRPr/>
          </a:p>
        </p:txBody>
      </p:sp>
      <p:sp>
        <p:nvSpPr>
          <p:cNvPr id="1419" name="Google Shape;1419;gda7c634b4f_0_1143"/>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STOS / STOSB / STOSW:</a:t>
            </a:r>
            <a:endParaRPr/>
          </a:p>
          <a:p>
            <a:pPr indent="-261937" lvl="0" marL="263525" marR="0" rtl="0" algn="l">
              <a:spcBef>
                <a:spcPts val="1800"/>
              </a:spcBef>
              <a:spcAft>
                <a:spcPts val="0"/>
              </a:spcAft>
              <a:buNone/>
            </a:pPr>
            <a:r>
              <a:rPr lang="en-US" sz="2400">
                <a:solidFill>
                  <a:srgbClr val="000000"/>
                </a:solidFill>
                <a:latin typeface="Constantia"/>
                <a:ea typeface="Constantia"/>
                <a:cs typeface="Constantia"/>
                <a:sym typeface="Constantia"/>
              </a:rPr>
              <a:t>It causes TRANSFER of byte or word from one string to another.</a:t>
            </a:r>
            <a:endParaRPr/>
          </a:p>
          <a:p>
            <a:pPr indent="-261937" lvl="0" marL="263525" marR="0" rtl="0" algn="l">
              <a:spcBef>
                <a:spcPts val="1800"/>
              </a:spcBef>
              <a:spcAft>
                <a:spcPts val="0"/>
              </a:spcAft>
              <a:buNone/>
            </a:pPr>
            <a:r>
              <a:rPr lang="en-US" sz="2400">
                <a:solidFill>
                  <a:srgbClr val="000000"/>
                </a:solidFill>
                <a:latin typeface="Constantia"/>
                <a:ea typeface="Constantia"/>
                <a:cs typeface="Constantia"/>
                <a:sym typeface="Constantia"/>
              </a:rPr>
              <a:t>In this instruction, the string is in Extra Segment referred by ES:DI transferred to Accumulator.</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For e.g. stos string </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stosb</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stosw</a:t>
            </a:r>
            <a:endParaRPr/>
          </a:p>
        </p:txBody>
      </p:sp>
      <p:sp>
        <p:nvSpPr>
          <p:cNvPr id="1420" name="Google Shape;1420;gda7c634b4f_0_1143"/>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gda7c634b4f_0_1151"/>
          <p:cNvSpPr txBox="1"/>
          <p:nvPr/>
        </p:nvSpPr>
        <p:spPr>
          <a:xfrm>
            <a:off x="2078038" y="644526"/>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String Manipulation Instructions</a:t>
            </a:r>
            <a:endParaRPr/>
          </a:p>
        </p:txBody>
      </p:sp>
      <p:sp>
        <p:nvSpPr>
          <p:cNvPr id="1428" name="Google Shape;1428;gda7c634b4f_0_1151"/>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CMPS Des, Src:</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compares the string bytes or words.</a:t>
            </a:r>
            <a:endParaRPr/>
          </a:p>
          <a:p>
            <a:pPr indent="-261937" lvl="0" marL="263525" marR="0" rtl="0" algn="l">
              <a:spcBef>
                <a:spcPts val="1850"/>
              </a:spcBef>
              <a:spcAft>
                <a:spcPts val="0"/>
              </a:spcAft>
              <a:buNone/>
            </a:pPr>
            <a:r>
              <a:t/>
            </a:r>
            <a:endParaRPr sz="2600">
              <a:solidFill>
                <a:srgbClr val="000000"/>
              </a:solidFill>
              <a:latin typeface="Constantia"/>
              <a:ea typeface="Constantia"/>
              <a:cs typeface="Constantia"/>
              <a:sym typeface="Constantia"/>
            </a:endParaRPr>
          </a:p>
          <a:p>
            <a:pPr indent="-261937" lvl="0" marL="261937" marR="0" rtl="0" algn="l">
              <a:spcBef>
                <a:spcPts val="185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SCAS String:</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scans a string.</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compares the String with byte in AL or with word in AX.</a:t>
            </a:r>
            <a:endParaRPr/>
          </a:p>
        </p:txBody>
      </p:sp>
      <p:sp>
        <p:nvSpPr>
          <p:cNvPr id="1429" name="Google Shape;1429;gda7c634b4f_0_1151"/>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gda7c634b4f_0_1159"/>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String Manipulation Instructions</a:t>
            </a:r>
            <a:endParaRPr/>
          </a:p>
        </p:txBody>
      </p:sp>
      <p:sp>
        <p:nvSpPr>
          <p:cNvPr id="1437" name="Google Shape;1437;gda7c634b4f_0_1159"/>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2600"/>
              <a:buFont typeface="Noto Sans Symbols"/>
              <a:buChar char="⚫"/>
            </a:pPr>
            <a:r>
              <a:rPr b="1" lang="en-US" sz="2600">
                <a:solidFill>
                  <a:srgbClr val="000000"/>
                </a:solidFill>
                <a:latin typeface="Constantia"/>
                <a:ea typeface="Constantia"/>
                <a:cs typeface="Constantia"/>
                <a:sym typeface="Constantia"/>
              </a:rPr>
              <a:t>REP (Repeat):</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This is an instruction prefix.</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It causes the repetition of the instruction until CX becomes zero.</a:t>
            </a:r>
            <a:endParaRPr/>
          </a:p>
          <a:p>
            <a:pPr indent="-239712" lvl="1" marL="628650" marR="0" rtl="0" algn="l">
              <a:spcBef>
                <a:spcPts val="1800"/>
              </a:spcBef>
              <a:spcAft>
                <a:spcPts val="0"/>
              </a:spcAft>
              <a:buClr>
                <a:srgbClr val="A5B592"/>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E.g.: REP MOVSB </a:t>
            </a:r>
            <a:endParaRPr/>
          </a:p>
          <a:p>
            <a:pPr indent="-236537" lvl="2" marL="903287" marR="0" rtl="0" algn="l">
              <a:spcBef>
                <a:spcPts val="1725"/>
              </a:spcBef>
              <a:spcAft>
                <a:spcPts val="0"/>
              </a:spcAft>
              <a:buClr>
                <a:srgbClr val="F3A447"/>
              </a:buClr>
              <a:buSzPts val="2100"/>
              <a:buFont typeface="Noto Sans Symbols"/>
              <a:buChar char="⚫"/>
            </a:pPr>
            <a:r>
              <a:rPr b="0" i="0" lang="en-US" sz="2100" u="none" cap="none" strike="noStrike">
                <a:solidFill>
                  <a:srgbClr val="000000"/>
                </a:solidFill>
                <a:latin typeface="Constantia"/>
                <a:ea typeface="Constantia"/>
                <a:cs typeface="Constantia"/>
                <a:sym typeface="Constantia"/>
              </a:rPr>
              <a:t>It copies byte by byte contents.</a:t>
            </a:r>
            <a:endParaRPr/>
          </a:p>
          <a:p>
            <a:pPr indent="-236537" lvl="2" marL="903287" marR="0" rtl="0" algn="l">
              <a:spcBef>
                <a:spcPts val="1725"/>
              </a:spcBef>
              <a:spcAft>
                <a:spcPts val="0"/>
              </a:spcAft>
              <a:buClr>
                <a:srgbClr val="F3A447"/>
              </a:buClr>
              <a:buSzPts val="2100"/>
              <a:buFont typeface="Noto Sans Symbols"/>
              <a:buChar char="⚫"/>
            </a:pPr>
            <a:r>
              <a:rPr b="0" i="0" lang="en-US" sz="2100" u="none" cap="none" strike="noStrike">
                <a:solidFill>
                  <a:srgbClr val="000000"/>
                </a:solidFill>
                <a:latin typeface="Constantia"/>
                <a:ea typeface="Constantia"/>
                <a:cs typeface="Constantia"/>
                <a:sym typeface="Constantia"/>
              </a:rPr>
              <a:t>REP repeats the operation  MOVSB until CX becomes zero.</a:t>
            </a:r>
            <a:endParaRPr/>
          </a:p>
        </p:txBody>
      </p:sp>
      <p:sp>
        <p:nvSpPr>
          <p:cNvPr id="1438" name="Google Shape;1438;gda7c634b4f_0_1159"/>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gda7c634b4f_0_1167"/>
          <p:cNvSpPr txBox="1"/>
          <p:nvPr/>
        </p:nvSpPr>
        <p:spPr>
          <a:xfrm>
            <a:off x="9448801" y="6356350"/>
            <a:ext cx="752400" cy="3555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000000"/>
              </a:buClr>
              <a:buSzPts val="1800"/>
              <a:buFont typeface="Arial"/>
              <a:buNone/>
            </a:pPr>
            <a:fld id="{00000000-1234-1234-1234-123412341234}" type="slidenum">
              <a:rPr lang="en-US" sz="1800">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
        <p:nvSpPr>
          <p:cNvPr id="1447" name="Google Shape;1447;gda7c634b4f_0_1167"/>
          <p:cNvSpPr txBox="1"/>
          <p:nvPr/>
        </p:nvSpPr>
        <p:spPr>
          <a:xfrm>
            <a:off x="1585913" y="65089"/>
            <a:ext cx="2438400" cy="340800"/>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Clr>
                <a:srgbClr val="FFFFFF"/>
              </a:buClr>
              <a:buSzPts val="1600"/>
              <a:buFont typeface="Arial"/>
              <a:buNone/>
            </a:pPr>
            <a:r>
              <a:rPr b="1" lang="en-US" sz="1600">
                <a:solidFill>
                  <a:srgbClr val="FFFFFF"/>
                </a:solidFill>
                <a:latin typeface="Arial"/>
                <a:ea typeface="Arial"/>
                <a:cs typeface="Arial"/>
                <a:sym typeface="Arial"/>
              </a:rPr>
              <a:t>8086 Microprocessor</a:t>
            </a:r>
            <a:endParaRPr/>
          </a:p>
        </p:txBody>
      </p:sp>
      <p:graphicFrame>
        <p:nvGraphicFramePr>
          <p:cNvPr id="1448" name="Google Shape;1448;gda7c634b4f_0_1167"/>
          <p:cNvGraphicFramePr/>
          <p:nvPr/>
        </p:nvGraphicFramePr>
        <p:xfrm>
          <a:off x="2057400" y="2133601"/>
          <a:ext cx="3000000" cy="3000000"/>
        </p:xfrm>
        <a:graphic>
          <a:graphicData uri="http://schemas.openxmlformats.org/drawingml/2006/table">
            <a:tbl>
              <a:tblPr>
                <a:noFill/>
                <a:tableStyleId>{41297B48-2DE3-4D0B-A1FF-A4558028693F}</a:tableStyleId>
              </a:tblPr>
              <a:tblGrid>
                <a:gridCol w="3124200"/>
                <a:gridCol w="5030800"/>
              </a:tblGrid>
              <a:tr h="3933825">
                <a:tc>
                  <a:txBody>
                    <a:bodyPr/>
                    <a:lstStyle/>
                    <a:p>
                      <a:pPr indent="0" lvl="0" marL="0" marR="0" rtl="0" algn="l">
                        <a:lnSpc>
                          <a:spcPct val="97000"/>
                        </a:lnSpc>
                        <a:spcBef>
                          <a:spcPts val="0"/>
                        </a:spcBef>
                        <a:spcAft>
                          <a:spcPts val="0"/>
                        </a:spcAft>
                        <a:buClr>
                          <a:srgbClr val="FF0000"/>
                        </a:buClr>
                        <a:buSzPts val="1800"/>
                        <a:buFont typeface="Constantia"/>
                        <a:buNone/>
                      </a:pPr>
                      <a:r>
                        <a:rPr b="1" i="0" lang="en-US" sz="1800" u="none" cap="none" strike="noStrike">
                          <a:solidFill>
                            <a:srgbClr val="FF0000"/>
                          </a:solidFill>
                          <a:latin typeface="Constantia"/>
                          <a:ea typeface="Constantia"/>
                          <a:cs typeface="Constantia"/>
                          <a:sym typeface="Constantia"/>
                        </a:rPr>
                        <a:t>REP</a:t>
                      </a:r>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FF0000"/>
                        </a:solidFill>
                        <a:latin typeface="Constantia"/>
                        <a:ea typeface="Constantia"/>
                        <a:cs typeface="Constantia"/>
                        <a:sym typeface="Constantia"/>
                      </a:endParaRPr>
                    </a:p>
                    <a:p>
                      <a:pPr indent="0" lvl="0" marL="0" marR="0" rtl="0" algn="l">
                        <a:lnSpc>
                          <a:spcPct val="97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REPZ/ REPE</a:t>
                      </a:r>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p>
                      <a:pPr indent="0" lvl="0" marL="0" marR="0" rtl="0" algn="l">
                        <a:lnSpc>
                          <a:spcPct val="97000"/>
                        </a:lnSpc>
                        <a:spcBef>
                          <a:spcPts val="0"/>
                        </a:spcBef>
                        <a:spcAft>
                          <a:spcPts val="0"/>
                        </a:spcAft>
                        <a:buClr>
                          <a:srgbClr val="C00000"/>
                        </a:buClr>
                        <a:buSzPts val="1800"/>
                        <a:buFont typeface="Constantia"/>
                        <a:buNone/>
                      </a:pPr>
                      <a:r>
                        <a:rPr b="1" i="0" lang="en-US" sz="1800" u="none" cap="none" strike="noStrike">
                          <a:solidFill>
                            <a:srgbClr val="C00000"/>
                          </a:solidFill>
                          <a:latin typeface="Constantia"/>
                          <a:ea typeface="Constantia"/>
                          <a:cs typeface="Constantia"/>
                          <a:sym typeface="Constantia"/>
                        </a:rPr>
                        <a:t>(Repeat CMPS or SCAS until ZF = 0)</a:t>
                      </a:r>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p>
                      <a:pPr indent="0" lvl="0" marL="0" marR="0" rtl="0" algn="l">
                        <a:lnSpc>
                          <a:spcPct val="97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REPNZ/ REPNE</a:t>
                      </a:r>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p>
                      <a:pPr indent="0" lvl="0" marL="0" marR="0" rtl="0" algn="l">
                        <a:lnSpc>
                          <a:spcPct val="97000"/>
                        </a:lnSpc>
                        <a:spcBef>
                          <a:spcPts val="0"/>
                        </a:spcBef>
                        <a:spcAft>
                          <a:spcPts val="0"/>
                        </a:spcAft>
                        <a:buClr>
                          <a:srgbClr val="C00000"/>
                        </a:buClr>
                        <a:buSzPts val="1800"/>
                        <a:buFont typeface="Constantia"/>
                        <a:buNone/>
                      </a:pPr>
                      <a:r>
                        <a:rPr b="1" i="0" lang="en-US" sz="1800" u="none" cap="none" strike="noStrike">
                          <a:solidFill>
                            <a:srgbClr val="C00000"/>
                          </a:solidFill>
                          <a:latin typeface="Constantia"/>
                          <a:ea typeface="Constantia"/>
                          <a:cs typeface="Constantia"/>
                          <a:sym typeface="Constantia"/>
                        </a:rPr>
                        <a:t>(Repeat CMPS or SCAS until ZF = 1)</a:t>
                      </a:r>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C00000"/>
                        </a:solidFill>
                        <a:latin typeface="Constantia"/>
                        <a:ea typeface="Constantia"/>
                        <a:cs typeface="Constantia"/>
                        <a:sym typeface="Constantia"/>
                      </a:endParaRPr>
                    </a:p>
                  </a:txBody>
                  <a:tcPr marT="536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8700">
                      <a:solidFill>
                        <a:srgbClr val="FFFFFF"/>
                      </a:solidFill>
                      <a:prstDash val="solid"/>
                      <a:round/>
                      <a:headEnd len="sm" w="sm" type="none"/>
                      <a:tailEnd len="sm" w="sm" type="none"/>
                    </a:lnB>
                    <a:solidFill>
                      <a:srgbClr val="C2FFF0"/>
                    </a:solidFill>
                  </a:tcPr>
                </a:tc>
                <a:tc>
                  <a:txBody>
                    <a:bodyPr/>
                    <a:lstStyle/>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p>
                      <a:pPr indent="0" lvl="0" marL="0" marR="0" rtl="0" algn="l">
                        <a:lnSpc>
                          <a:spcPct val="97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While CX </a:t>
                      </a:r>
                      <a:r>
                        <a:rPr b="1" i="0" lang="en-US" sz="1800" u="none" cap="none" strike="noStrike">
                          <a:solidFill>
                            <a:srgbClr val="000000"/>
                          </a:solidFill>
                          <a:latin typeface="Noto Sans Symbols"/>
                          <a:ea typeface="Noto Sans Symbols"/>
                          <a:cs typeface="Noto Sans Symbols"/>
                          <a:sym typeface="Noto Sans Symbols"/>
                        </a:rPr>
                        <a:t>≠</a:t>
                      </a:r>
                      <a:r>
                        <a:rPr b="1" i="0" lang="en-US" sz="1800" u="none" cap="none" strike="noStrike">
                          <a:solidFill>
                            <a:srgbClr val="000000"/>
                          </a:solidFill>
                          <a:latin typeface="Constantia"/>
                          <a:ea typeface="Constantia"/>
                          <a:cs typeface="Constantia"/>
                          <a:sym typeface="Constantia"/>
                        </a:rPr>
                        <a:t> 0 and ZF = 1, repeat execution of string instruction and</a:t>
                      </a:r>
                      <a:endParaRPr/>
                    </a:p>
                    <a:p>
                      <a:pPr indent="0" lvl="0" marL="0" marR="0" rtl="0" algn="l">
                        <a:lnSpc>
                          <a:spcPct val="97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(CX) </a:t>
                      </a:r>
                      <a:r>
                        <a:rPr b="1" i="0" lang="en-US" sz="1800" u="none" cap="none" strike="noStrike">
                          <a:solidFill>
                            <a:srgbClr val="000000"/>
                          </a:solidFill>
                          <a:latin typeface="Noto Sans Symbols"/>
                          <a:ea typeface="Noto Sans Symbols"/>
                          <a:cs typeface="Noto Sans Symbols"/>
                          <a:sym typeface="Noto Sans Symbols"/>
                        </a:rPr>
                        <a:t>←</a:t>
                      </a:r>
                      <a:r>
                        <a:rPr b="1" i="0" lang="en-US" sz="1800" u="none" cap="none" strike="noStrike">
                          <a:solidFill>
                            <a:srgbClr val="000000"/>
                          </a:solidFill>
                          <a:latin typeface="Constantia"/>
                          <a:ea typeface="Constantia"/>
                          <a:cs typeface="Constantia"/>
                          <a:sym typeface="Constantia"/>
                        </a:rPr>
                        <a:t> (CX) – 1</a:t>
                      </a:r>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p>
                      <a:pPr indent="0" lvl="0" marL="0" marR="0" rtl="0" algn="l">
                        <a:lnSpc>
                          <a:spcPct val="97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While CX </a:t>
                      </a:r>
                      <a:r>
                        <a:rPr b="1" i="0" lang="en-US" sz="1800" u="none" cap="none" strike="noStrike">
                          <a:solidFill>
                            <a:srgbClr val="000000"/>
                          </a:solidFill>
                          <a:latin typeface="Noto Sans Symbols"/>
                          <a:ea typeface="Noto Sans Symbols"/>
                          <a:cs typeface="Noto Sans Symbols"/>
                          <a:sym typeface="Noto Sans Symbols"/>
                        </a:rPr>
                        <a:t>≠</a:t>
                      </a:r>
                      <a:r>
                        <a:rPr b="1" i="0" lang="en-US" sz="1800" u="none" cap="none" strike="noStrike">
                          <a:solidFill>
                            <a:srgbClr val="000000"/>
                          </a:solidFill>
                          <a:latin typeface="Constantia"/>
                          <a:ea typeface="Constantia"/>
                          <a:cs typeface="Constantia"/>
                          <a:sym typeface="Constantia"/>
                        </a:rPr>
                        <a:t> 0 and ZF = 0, repeat execution of string instruction and</a:t>
                      </a:r>
                      <a:endParaRPr/>
                    </a:p>
                    <a:p>
                      <a:pPr indent="0" lvl="0" marL="0" marR="0" rtl="0" algn="l">
                        <a:lnSpc>
                          <a:spcPct val="97000"/>
                        </a:lnSpc>
                        <a:spcBef>
                          <a:spcPts val="0"/>
                        </a:spcBef>
                        <a:spcAft>
                          <a:spcPts val="0"/>
                        </a:spcAft>
                        <a:buClr>
                          <a:srgbClr val="000000"/>
                        </a:buClr>
                        <a:buSzPts val="1800"/>
                        <a:buFont typeface="Constantia"/>
                        <a:buNone/>
                      </a:pPr>
                      <a:r>
                        <a:rPr b="1" i="0" lang="en-US" sz="1800" u="none" cap="none" strike="noStrike">
                          <a:solidFill>
                            <a:srgbClr val="000000"/>
                          </a:solidFill>
                          <a:latin typeface="Constantia"/>
                          <a:ea typeface="Constantia"/>
                          <a:cs typeface="Constantia"/>
                          <a:sym typeface="Constantia"/>
                        </a:rPr>
                        <a:t>(CX) </a:t>
                      </a:r>
                      <a:r>
                        <a:rPr b="1" i="0" lang="en-US" sz="1800" u="none" cap="none" strike="noStrike">
                          <a:solidFill>
                            <a:srgbClr val="000000"/>
                          </a:solidFill>
                          <a:latin typeface="Noto Sans Symbols"/>
                          <a:ea typeface="Noto Sans Symbols"/>
                          <a:cs typeface="Noto Sans Symbols"/>
                          <a:sym typeface="Noto Sans Symbols"/>
                        </a:rPr>
                        <a:t>←</a:t>
                      </a:r>
                      <a:r>
                        <a:rPr b="1" i="0" lang="en-US" sz="1800" u="none" cap="none" strike="noStrike">
                          <a:solidFill>
                            <a:srgbClr val="000000"/>
                          </a:solidFill>
                          <a:latin typeface="Constantia"/>
                          <a:ea typeface="Constantia"/>
                          <a:cs typeface="Constantia"/>
                          <a:sym typeface="Constantia"/>
                        </a:rPr>
                        <a:t> (CX) - 1</a:t>
                      </a:r>
                      <a:endParaRPr/>
                    </a:p>
                    <a:p>
                      <a:pPr indent="0" lvl="0" marL="0" marR="0" rtl="0" algn="l">
                        <a:lnSpc>
                          <a:spcPct val="97000"/>
                        </a:lnSpc>
                        <a:spcBef>
                          <a:spcPts val="0"/>
                        </a:spcBef>
                        <a:spcAft>
                          <a:spcPts val="0"/>
                        </a:spcAft>
                        <a:buSzPts val="1800"/>
                        <a:buFont typeface="Calibri"/>
                        <a:buNone/>
                      </a:pPr>
                      <a:r>
                        <a:t/>
                      </a:r>
                      <a:endParaRPr b="1" i="0" sz="1800" u="none" cap="none" strike="noStrike">
                        <a:solidFill>
                          <a:srgbClr val="000000"/>
                        </a:solidFill>
                        <a:latin typeface="Constantia"/>
                        <a:ea typeface="Constantia"/>
                        <a:cs typeface="Constantia"/>
                        <a:sym typeface="Constantia"/>
                      </a:endParaRPr>
                    </a:p>
                  </a:txBody>
                  <a:tcPr marT="53600" marB="46800"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8700">
                      <a:solidFill>
                        <a:srgbClr val="FFFFFF"/>
                      </a:solidFill>
                      <a:prstDash val="solid"/>
                      <a:round/>
                      <a:headEnd len="sm" w="sm" type="none"/>
                      <a:tailEnd len="sm" w="sm" type="none"/>
                    </a:lnB>
                    <a:solidFill>
                      <a:srgbClr val="C2FFF0"/>
                    </a:solidFill>
                  </a:tcPr>
                </a:tc>
              </a:tr>
            </a:tbl>
          </a:graphicData>
        </a:graphic>
      </p:graphicFrame>
      <p:sp>
        <p:nvSpPr>
          <p:cNvPr id="1449" name="Google Shape;1449;gda7c634b4f_0_1167"/>
          <p:cNvSpPr txBox="1"/>
          <p:nvPr/>
        </p:nvSpPr>
        <p:spPr>
          <a:xfrm>
            <a:off x="1981200" y="1038226"/>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String Manipulation Instructions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6"/>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16"/>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lang="en-US"/>
              <a:t>Definition (Contd.)</a:t>
            </a:r>
            <a:endParaRPr/>
          </a:p>
        </p:txBody>
      </p:sp>
      <p:sp>
        <p:nvSpPr>
          <p:cNvPr id="204" name="Google Shape;204;p16"/>
          <p:cNvSpPr txBox="1"/>
          <p:nvPr/>
        </p:nvSpPr>
        <p:spPr>
          <a:xfrm>
            <a:off x="1295400" y="1510029"/>
            <a:ext cx="10134600" cy="4739118"/>
          </a:xfrm>
          <a:prstGeom prst="rect">
            <a:avLst/>
          </a:prstGeom>
          <a:noFill/>
          <a:ln>
            <a:noFill/>
          </a:ln>
        </p:spPr>
        <p:txBody>
          <a:bodyPr anchorCtr="0" anchor="t" bIns="0" lIns="0" spcFirstLastPara="1" rIns="0" wrap="square" tIns="88250">
            <a:spAutoFit/>
          </a:bodyPr>
          <a:lstStyle/>
          <a:p>
            <a:pPr indent="-286385" lvl="0" marL="323850" marR="0" rtl="0" algn="l">
              <a:spcBef>
                <a:spcPts val="0"/>
              </a:spcBef>
              <a:spcAft>
                <a:spcPts val="0"/>
              </a:spcAft>
              <a:buClr>
                <a:srgbClr val="953734"/>
              </a:buClr>
              <a:buSzPts val="2400"/>
              <a:buFont typeface="Times New Roman"/>
              <a:buChar char="–"/>
            </a:pPr>
            <a:r>
              <a:rPr lang="en-US" sz="2400">
                <a:solidFill>
                  <a:srgbClr val="953734"/>
                </a:solidFill>
                <a:latin typeface="Times New Roman"/>
                <a:ea typeface="Times New Roman"/>
                <a:cs typeface="Times New Roman"/>
                <a:sym typeface="Times New Roman"/>
              </a:rPr>
              <a:t>storage device called memory </a:t>
            </a:r>
            <a:r>
              <a:rPr lang="en-US" sz="2400">
                <a:solidFill>
                  <a:schemeClr val="dk1"/>
                </a:solidFill>
                <a:latin typeface="Times New Roman"/>
                <a:ea typeface="Times New Roman"/>
                <a:cs typeface="Times New Roman"/>
                <a:sym typeface="Times New Roman"/>
              </a:rPr>
              <a:t>:</a:t>
            </a:r>
            <a:endParaRPr/>
          </a:p>
          <a:p>
            <a:pPr indent="-229869" lvl="1" marL="723900" marR="0" rtl="0" algn="l">
              <a:spcBef>
                <a:spcPts val="50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First, what is memory?</a:t>
            </a:r>
            <a:endParaRPr b="0" i="0" sz="2400" u="none" cap="none" strike="noStrike">
              <a:solidFill>
                <a:schemeClr val="dk1"/>
              </a:solidFill>
              <a:latin typeface="Times New Roman"/>
              <a:ea typeface="Times New Roman"/>
              <a:cs typeface="Times New Roman"/>
              <a:sym typeface="Times New Roman"/>
            </a:endParaRPr>
          </a:p>
          <a:p>
            <a:pPr indent="-228600" lvl="2" marL="1180465" marR="276860" rtl="0" algn="l">
              <a:spcBef>
                <a:spcPts val="439"/>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Memory is the location where information is kept while not in  current use.</a:t>
            </a:r>
            <a:endParaRPr b="0" i="0" sz="2400" u="none" cap="none" strike="noStrike">
              <a:solidFill>
                <a:schemeClr val="dk1"/>
              </a:solidFill>
              <a:latin typeface="Times New Roman"/>
              <a:ea typeface="Times New Roman"/>
              <a:cs typeface="Times New Roman"/>
              <a:sym typeface="Times New Roman"/>
            </a:endParaRPr>
          </a:p>
          <a:p>
            <a:pPr indent="-228600" lvl="2" marL="1180465" marR="30480" rtl="0" algn="l">
              <a:spcBef>
                <a:spcPts val="43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Memory is a collection of storage devices. Also, in many cases, these  storage devices are grouped into groups of 8. These 8 storage  locations can only be accessed together. So, one can only read or  write in terms of bytes to and form memory.</a:t>
            </a:r>
            <a:endParaRPr b="0" i="0" sz="2400" u="none" cap="none" strike="noStrike">
              <a:solidFill>
                <a:schemeClr val="dk1"/>
              </a:solidFill>
              <a:latin typeface="Times New Roman"/>
              <a:ea typeface="Times New Roman"/>
              <a:cs typeface="Times New Roman"/>
              <a:sym typeface="Times New Roman"/>
            </a:endParaRPr>
          </a:p>
          <a:p>
            <a:pPr indent="-229235" lvl="2" marL="1181100" marR="0" rtl="0" algn="l">
              <a:spcBef>
                <a:spcPts val="43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Memory is usually measured by the number of bytes it can hold.</a:t>
            </a:r>
            <a:endParaRPr b="0" i="0" sz="2400" u="none" cap="none" strike="noStrike">
              <a:solidFill>
                <a:schemeClr val="dk1"/>
              </a:solidFill>
              <a:latin typeface="Times New Roman"/>
              <a:ea typeface="Times New Roman"/>
              <a:cs typeface="Times New Roman"/>
              <a:sym typeface="Times New Roman"/>
            </a:endParaRPr>
          </a:p>
          <a:p>
            <a:pPr indent="0" lvl="0" marL="1180465" marR="344805" rtl="0" algn="l">
              <a:spcBef>
                <a:spcPts val="0"/>
              </a:spcBef>
              <a:spcAft>
                <a:spcPts val="0"/>
              </a:spcAft>
              <a:buNone/>
            </a:pPr>
            <a:r>
              <a:rPr lang="en-US" sz="2400">
                <a:solidFill>
                  <a:schemeClr val="dk1"/>
                </a:solidFill>
                <a:latin typeface="Times New Roman"/>
                <a:ea typeface="Times New Roman"/>
                <a:cs typeface="Times New Roman"/>
                <a:sym typeface="Times New Roman"/>
              </a:rPr>
              <a:t>It is measured in Kilos, Megas and lately Gigas. A Kilo in  computer language is 2</a:t>
            </a:r>
            <a:r>
              <a:rPr baseline="30000" lang="en-US" sz="2400">
                <a:solidFill>
                  <a:schemeClr val="dk1"/>
                </a:solidFill>
                <a:latin typeface="Times New Roman"/>
                <a:ea typeface="Times New Roman"/>
                <a:cs typeface="Times New Roman"/>
                <a:sym typeface="Times New Roman"/>
              </a:rPr>
              <a:t>10 </a:t>
            </a:r>
            <a:r>
              <a:rPr lang="en-US" sz="2400">
                <a:solidFill>
                  <a:schemeClr val="dk1"/>
                </a:solidFill>
                <a:latin typeface="Times New Roman"/>
                <a:ea typeface="Times New Roman"/>
                <a:cs typeface="Times New Roman"/>
                <a:sym typeface="Times New Roman"/>
              </a:rPr>
              <a:t>=1024. So, a KB (KiloByte) is 1024  bytes. Mega is 1024 Kilos and Giga is 1024 Mega.</a:t>
            </a:r>
            <a:endParaRPr sz="2400">
              <a:solidFill>
                <a:schemeClr val="dk1"/>
              </a:solidFill>
              <a:latin typeface="Times New Roman"/>
              <a:ea typeface="Times New Roman"/>
              <a:cs typeface="Times New Roman"/>
              <a:sym typeface="Times New Roman"/>
            </a:endParaRPr>
          </a:p>
        </p:txBody>
      </p:sp>
      <p:sp>
        <p:nvSpPr>
          <p:cNvPr id="205" name="Google Shape;205;p16"/>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7"/>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7"/>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lang="en-US"/>
              <a:t>Definition (Contd.)</a:t>
            </a:r>
            <a:endParaRPr/>
          </a:p>
        </p:txBody>
      </p:sp>
      <p:sp>
        <p:nvSpPr>
          <p:cNvPr id="212" name="Google Shape;212;p17"/>
          <p:cNvSpPr txBox="1"/>
          <p:nvPr/>
        </p:nvSpPr>
        <p:spPr>
          <a:xfrm>
            <a:off x="1295400" y="1915199"/>
            <a:ext cx="10058399" cy="4550605"/>
          </a:xfrm>
          <a:prstGeom prst="rect">
            <a:avLst/>
          </a:prstGeom>
          <a:noFill/>
          <a:ln>
            <a:noFill/>
          </a:ln>
        </p:spPr>
        <p:txBody>
          <a:bodyPr anchorCtr="0" anchor="t" bIns="0" lIns="0" spcFirstLastPara="1" rIns="0" wrap="square" tIns="99675">
            <a:spAutoFit/>
          </a:bodyPr>
          <a:lstStyle/>
          <a:p>
            <a:pPr indent="-285750" lvl="0" marL="298450" marR="0" rtl="0" algn="l">
              <a:spcBef>
                <a:spcPts val="0"/>
              </a:spcBef>
              <a:spcAft>
                <a:spcPts val="0"/>
              </a:spcAft>
              <a:buClr>
                <a:srgbClr val="800000"/>
              </a:buClr>
              <a:buSzPts val="2800"/>
              <a:buFont typeface="Times New Roman"/>
              <a:buChar char="–"/>
            </a:pPr>
            <a:r>
              <a:rPr lang="en-US" sz="2800">
                <a:solidFill>
                  <a:srgbClr val="800000"/>
                </a:solidFill>
                <a:latin typeface="Times New Roman"/>
                <a:ea typeface="Times New Roman"/>
                <a:cs typeface="Times New Roman"/>
                <a:sym typeface="Times New Roman"/>
              </a:rPr>
              <a:t>Stored in memory</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228600" lvl="1" marL="697865" marR="5080" rtl="0" algn="l">
              <a:spcBef>
                <a:spcPts val="585"/>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When a program is entered into a computer, it is  stored in memory. Then as the microprocessor starts  to execute the instructions, it brings the instructions  from memory one at a time.</a:t>
            </a:r>
            <a:endParaRPr b="0" i="0" sz="2800" u="none" cap="none" strike="noStrike">
              <a:solidFill>
                <a:schemeClr val="dk1"/>
              </a:solidFill>
              <a:latin typeface="Times New Roman"/>
              <a:ea typeface="Times New Roman"/>
              <a:cs typeface="Times New Roman"/>
              <a:sym typeface="Times New Roman"/>
            </a:endParaRPr>
          </a:p>
          <a:p>
            <a:pPr indent="0" lvl="1" marL="457200" marR="0" rtl="0" algn="l">
              <a:spcBef>
                <a:spcPts val="5"/>
              </a:spcBef>
              <a:spcAft>
                <a:spcPts val="0"/>
              </a:spcAft>
              <a:buClr>
                <a:schemeClr val="dk1"/>
              </a:buClr>
              <a:buSzPts val="2800"/>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a:p>
            <a:pPr indent="-229234" lvl="1" marL="698500" marR="0" rtl="0" algn="l">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Memory is also used to hold the data.</a:t>
            </a:r>
            <a:endParaRPr b="0" i="0" sz="2800" u="none" cap="none" strike="noStrike">
              <a:solidFill>
                <a:schemeClr val="dk1"/>
              </a:solidFill>
              <a:latin typeface="Times New Roman"/>
              <a:ea typeface="Times New Roman"/>
              <a:cs typeface="Times New Roman"/>
              <a:sym typeface="Times New Roman"/>
            </a:endParaRPr>
          </a:p>
          <a:p>
            <a:pPr indent="-229235" lvl="0" marL="1155700" marR="384175" rtl="0" algn="l">
              <a:spcBef>
                <a:spcPts val="495"/>
              </a:spcBef>
              <a:spcAft>
                <a:spcPts val="0"/>
              </a:spcAft>
              <a:buNone/>
            </a:pPr>
            <a:r>
              <a:rPr lang="en-US" sz="2800">
                <a:solidFill>
                  <a:schemeClr val="dk1"/>
                </a:solidFill>
                <a:latin typeface="Times New Roman"/>
                <a:ea typeface="Times New Roman"/>
                <a:cs typeface="Times New Roman"/>
                <a:sym typeface="Times New Roman"/>
              </a:rPr>
              <a:t>– The microprocessor reads (brings in) the data from  memory when it needs it and writes (stores) the results  into memory when it is done.</a:t>
            </a:r>
            <a:endParaRPr sz="2800">
              <a:solidFill>
                <a:schemeClr val="dk1"/>
              </a:solidFill>
              <a:latin typeface="Times New Roman"/>
              <a:ea typeface="Times New Roman"/>
              <a:cs typeface="Times New Roman"/>
              <a:sym typeface="Times New Roman"/>
            </a:endParaRPr>
          </a:p>
        </p:txBody>
      </p:sp>
      <p:sp>
        <p:nvSpPr>
          <p:cNvPr id="213" name="Google Shape;213;p17"/>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8"/>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8"/>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b="1" lang="en-US"/>
              <a:t>Definition (Contd.)</a:t>
            </a:r>
            <a:endParaRPr/>
          </a:p>
        </p:txBody>
      </p:sp>
      <p:sp>
        <p:nvSpPr>
          <p:cNvPr id="220" name="Google Shape;220;p18"/>
          <p:cNvSpPr txBox="1"/>
          <p:nvPr/>
        </p:nvSpPr>
        <p:spPr>
          <a:xfrm>
            <a:off x="1143000" y="1981200"/>
            <a:ext cx="10210800" cy="3493573"/>
          </a:xfrm>
          <a:prstGeom prst="rect">
            <a:avLst/>
          </a:prstGeom>
          <a:noFill/>
          <a:ln>
            <a:noFill/>
          </a:ln>
        </p:spPr>
        <p:txBody>
          <a:bodyPr anchorCtr="0" anchor="t" bIns="0" lIns="0" spcFirstLastPara="1" rIns="0" wrap="square" tIns="12700">
            <a:spAutoFit/>
          </a:bodyPr>
          <a:lstStyle/>
          <a:p>
            <a:pPr indent="-285750" lvl="0" marL="298450" marR="212725" rtl="0" algn="just">
              <a:spcBef>
                <a:spcPts val="0"/>
              </a:spcBef>
              <a:spcAft>
                <a:spcPts val="0"/>
              </a:spcAft>
              <a:buClr>
                <a:srgbClr val="953734"/>
              </a:buClr>
              <a:buSzPts val="2800"/>
              <a:buFont typeface="Times New Roman"/>
              <a:buChar char="–"/>
            </a:pPr>
            <a:r>
              <a:rPr lang="en-US" sz="2800">
                <a:solidFill>
                  <a:srgbClr val="953734"/>
                </a:solidFill>
                <a:latin typeface="Times New Roman"/>
                <a:ea typeface="Times New Roman"/>
                <a:cs typeface="Times New Roman"/>
                <a:sym typeface="Times New Roman"/>
              </a:rPr>
              <a:t>provides results </a:t>
            </a:r>
            <a:r>
              <a:rPr lang="en-US" sz="2800">
                <a:solidFill>
                  <a:schemeClr val="dk1"/>
                </a:solidFill>
                <a:latin typeface="Times New Roman"/>
                <a:ea typeface="Times New Roman"/>
                <a:cs typeface="Times New Roman"/>
                <a:sym typeface="Times New Roman"/>
              </a:rPr>
              <a:t>: For the user to see the result of the  execution of the program, the results must be  presented in a human readable form.</a:t>
            </a:r>
            <a:endParaRPr sz="2800">
              <a:solidFill>
                <a:schemeClr val="dk1"/>
              </a:solidFill>
              <a:latin typeface="Times New Roman"/>
              <a:ea typeface="Times New Roman"/>
              <a:cs typeface="Times New Roman"/>
              <a:sym typeface="Times New Roman"/>
            </a:endParaRPr>
          </a:p>
          <a:p>
            <a:pPr indent="0" lvl="0" marL="12700" marR="212725" rtl="0" algn="just">
              <a:spcBef>
                <a:spcPts val="100"/>
              </a:spcBef>
              <a:spcAft>
                <a:spcPts val="0"/>
              </a:spcAft>
              <a:buNone/>
            </a:pPr>
            <a:r>
              <a:t/>
            </a:r>
            <a:endParaRPr sz="2800">
              <a:solidFill>
                <a:schemeClr val="dk1"/>
              </a:solidFill>
              <a:latin typeface="Times New Roman"/>
              <a:ea typeface="Times New Roman"/>
              <a:cs typeface="Times New Roman"/>
              <a:sym typeface="Times New Roman"/>
            </a:endParaRPr>
          </a:p>
          <a:p>
            <a:pPr indent="-229234" lvl="1" marL="698500" marR="0" rtl="0" algn="just">
              <a:spcBef>
                <a:spcPts val="585"/>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 results must be presented on an output device.</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spcBef>
                <a:spcPts val="10"/>
              </a:spcBef>
              <a:spcAft>
                <a:spcPts val="0"/>
              </a:spcAft>
              <a:buClr>
                <a:schemeClr val="dk1"/>
              </a:buClr>
              <a:buSzPts val="3500"/>
              <a:buFont typeface="Times New Roman"/>
              <a:buNone/>
            </a:pPr>
            <a:r>
              <a:t/>
            </a:r>
            <a:endParaRPr b="0" i="0" sz="3500" u="none" cap="none" strike="noStrike">
              <a:solidFill>
                <a:schemeClr val="dk1"/>
              </a:solidFill>
              <a:latin typeface="Times New Roman"/>
              <a:ea typeface="Times New Roman"/>
              <a:cs typeface="Times New Roman"/>
              <a:sym typeface="Times New Roman"/>
            </a:endParaRPr>
          </a:p>
          <a:p>
            <a:pPr indent="-228600" lvl="1" marL="697865" marR="5080" rtl="0" algn="l">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This can be the monitor, a paper from the printer, a  simple LED or many other forms.</a:t>
            </a:r>
            <a:endParaRPr b="0" i="0" sz="2400" u="none" cap="none" strike="noStrike">
              <a:solidFill>
                <a:schemeClr val="dk1"/>
              </a:solidFill>
              <a:latin typeface="Times New Roman"/>
              <a:ea typeface="Times New Roman"/>
              <a:cs typeface="Times New Roman"/>
              <a:sym typeface="Times New Roman"/>
            </a:endParaRPr>
          </a:p>
        </p:txBody>
      </p:sp>
      <p:sp>
        <p:nvSpPr>
          <p:cNvPr id="221" name="Google Shape;221;p18"/>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9"/>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9"/>
          <p:cNvSpPr txBox="1"/>
          <p:nvPr/>
        </p:nvSpPr>
        <p:spPr>
          <a:xfrm>
            <a:off x="5486400" y="4953000"/>
            <a:ext cx="1219200" cy="348172"/>
          </a:xfrm>
          <a:prstGeom prst="rect">
            <a:avLst/>
          </a:prstGeom>
          <a:solidFill>
            <a:srgbClr val="66FFFF"/>
          </a:solidFill>
          <a:ln cap="flat" cmpd="sng" w="12700">
            <a:solidFill>
              <a:srgbClr val="000000"/>
            </a:solidFill>
            <a:prstDash val="solid"/>
            <a:round/>
            <a:headEnd len="sm" w="sm" type="none"/>
            <a:tailEnd len="sm" w="sm" type="none"/>
          </a:ln>
        </p:spPr>
        <p:txBody>
          <a:bodyPr anchorCtr="0" anchor="t" bIns="0" lIns="0" spcFirstLastPara="1" rIns="0" wrap="square" tIns="100950">
            <a:spAutoFit/>
          </a:bodyPr>
          <a:lstStyle/>
          <a:p>
            <a:pPr indent="0" lvl="0" marL="243204" marR="0" rtl="0" algn="l">
              <a:spcBef>
                <a:spcPts val="0"/>
              </a:spcBef>
              <a:spcAft>
                <a:spcPts val="0"/>
              </a:spcAft>
              <a:buNone/>
            </a:pPr>
            <a:r>
              <a:rPr lang="en-US" sz="1600">
                <a:solidFill>
                  <a:schemeClr val="dk1"/>
                </a:solidFill>
                <a:latin typeface="Arial"/>
                <a:ea typeface="Arial"/>
                <a:cs typeface="Arial"/>
                <a:sym typeface="Arial"/>
              </a:rPr>
              <a:t>Memory</a:t>
            </a:r>
            <a:endParaRPr sz="1600">
              <a:solidFill>
                <a:schemeClr val="dk1"/>
              </a:solidFill>
              <a:latin typeface="Arial"/>
              <a:ea typeface="Arial"/>
              <a:cs typeface="Arial"/>
              <a:sym typeface="Arial"/>
            </a:endParaRPr>
          </a:p>
        </p:txBody>
      </p:sp>
      <p:grpSp>
        <p:nvGrpSpPr>
          <p:cNvPr id="228" name="Google Shape;228;p19"/>
          <p:cNvGrpSpPr/>
          <p:nvPr/>
        </p:nvGrpSpPr>
        <p:grpSpPr>
          <a:xfrm>
            <a:off x="5562600" y="2819400"/>
            <a:ext cx="1066800" cy="1600200"/>
            <a:chOff x="4038600" y="2819400"/>
            <a:chExt cx="1066800" cy="1600200"/>
          </a:xfrm>
        </p:grpSpPr>
        <p:sp>
          <p:nvSpPr>
            <p:cNvPr id="229" name="Google Shape;229;p19"/>
            <p:cNvSpPr/>
            <p:nvPr/>
          </p:nvSpPr>
          <p:spPr>
            <a:xfrm>
              <a:off x="4038600" y="2819400"/>
              <a:ext cx="1066800" cy="1600200"/>
            </a:xfrm>
            <a:custGeom>
              <a:rect b="b" l="l" r="r" t="t"/>
              <a:pathLst>
                <a:path extrusionOk="0" h="1600200" w="1066800">
                  <a:moveTo>
                    <a:pt x="1066800" y="0"/>
                  </a:moveTo>
                  <a:lnTo>
                    <a:pt x="0" y="0"/>
                  </a:lnTo>
                  <a:lnTo>
                    <a:pt x="0" y="1600200"/>
                  </a:lnTo>
                  <a:lnTo>
                    <a:pt x="1066800" y="1600200"/>
                  </a:lnTo>
                  <a:lnTo>
                    <a:pt x="1066800" y="0"/>
                  </a:lnTo>
                  <a:close/>
                </a:path>
              </a:pathLst>
            </a:custGeom>
            <a:solidFill>
              <a:srgbClr val="99FF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19"/>
            <p:cNvSpPr/>
            <p:nvPr/>
          </p:nvSpPr>
          <p:spPr>
            <a:xfrm>
              <a:off x="4038600" y="2819400"/>
              <a:ext cx="1066800" cy="1600200"/>
            </a:xfrm>
            <a:custGeom>
              <a:rect b="b" l="l" r="r" t="t"/>
              <a:pathLst>
                <a:path extrusionOk="0" h="1600200" w="1066800">
                  <a:moveTo>
                    <a:pt x="0" y="0"/>
                  </a:moveTo>
                  <a:lnTo>
                    <a:pt x="1066800" y="0"/>
                  </a:lnTo>
                  <a:lnTo>
                    <a:pt x="1066800" y="1600200"/>
                  </a:lnTo>
                  <a:lnTo>
                    <a:pt x="0" y="1600200"/>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1" name="Google Shape;231;p19"/>
          <p:cNvSpPr txBox="1"/>
          <p:nvPr/>
        </p:nvSpPr>
        <p:spPr>
          <a:xfrm>
            <a:off x="7315200" y="3352800"/>
            <a:ext cx="1143000" cy="348172"/>
          </a:xfrm>
          <a:prstGeom prst="rect">
            <a:avLst/>
          </a:prstGeom>
          <a:solidFill>
            <a:srgbClr val="FFFF99"/>
          </a:solidFill>
          <a:ln cap="flat" cmpd="sng" w="12700">
            <a:solidFill>
              <a:srgbClr val="000000"/>
            </a:solidFill>
            <a:prstDash val="solid"/>
            <a:round/>
            <a:headEnd len="sm" w="sm" type="none"/>
            <a:tailEnd len="sm" w="sm" type="none"/>
          </a:ln>
        </p:spPr>
        <p:txBody>
          <a:bodyPr anchorCtr="0" anchor="t" bIns="0" lIns="0" spcFirstLastPara="1" rIns="0" wrap="square" tIns="100950">
            <a:spAutoFit/>
          </a:bodyPr>
          <a:lstStyle/>
          <a:p>
            <a:pPr indent="0" lvl="0" marL="267335" marR="0" rtl="0" algn="l">
              <a:spcBef>
                <a:spcPts val="0"/>
              </a:spcBef>
              <a:spcAft>
                <a:spcPts val="0"/>
              </a:spcAft>
              <a:buNone/>
            </a:pPr>
            <a:r>
              <a:rPr lang="en-US" sz="1600">
                <a:solidFill>
                  <a:schemeClr val="dk1"/>
                </a:solidFill>
                <a:latin typeface="Arial"/>
                <a:ea typeface="Arial"/>
                <a:cs typeface="Arial"/>
                <a:sym typeface="Arial"/>
              </a:rPr>
              <a:t>Output</a:t>
            </a:r>
            <a:endParaRPr sz="1600">
              <a:solidFill>
                <a:schemeClr val="dk1"/>
              </a:solidFill>
              <a:latin typeface="Arial"/>
              <a:ea typeface="Arial"/>
              <a:cs typeface="Arial"/>
              <a:sym typeface="Arial"/>
            </a:endParaRPr>
          </a:p>
        </p:txBody>
      </p:sp>
      <p:sp>
        <p:nvSpPr>
          <p:cNvPr id="232" name="Google Shape;232;p19"/>
          <p:cNvSpPr txBox="1"/>
          <p:nvPr/>
        </p:nvSpPr>
        <p:spPr>
          <a:xfrm>
            <a:off x="3732212" y="3354387"/>
            <a:ext cx="1143000" cy="348172"/>
          </a:xfrm>
          <a:prstGeom prst="rect">
            <a:avLst/>
          </a:prstGeom>
          <a:solidFill>
            <a:srgbClr val="FFFF99"/>
          </a:solidFill>
          <a:ln cap="flat" cmpd="sng" w="12700">
            <a:solidFill>
              <a:srgbClr val="000000"/>
            </a:solidFill>
            <a:prstDash val="solid"/>
            <a:round/>
            <a:headEnd len="sm" w="sm" type="none"/>
            <a:tailEnd len="sm" w="sm" type="none"/>
          </a:ln>
        </p:spPr>
        <p:txBody>
          <a:bodyPr anchorCtr="0" anchor="t" bIns="0" lIns="0" spcFirstLastPara="1" rIns="0" wrap="square" tIns="100950">
            <a:spAutoFit/>
          </a:bodyPr>
          <a:lstStyle/>
          <a:p>
            <a:pPr indent="0" lvl="0" marL="346075" marR="0" rtl="0" algn="l">
              <a:spcBef>
                <a:spcPts val="0"/>
              </a:spcBef>
              <a:spcAft>
                <a:spcPts val="0"/>
              </a:spcAft>
              <a:buNone/>
            </a:pPr>
            <a:r>
              <a:rPr lang="en-US" sz="1600">
                <a:solidFill>
                  <a:schemeClr val="dk1"/>
                </a:solidFill>
                <a:latin typeface="Arial"/>
                <a:ea typeface="Arial"/>
                <a:cs typeface="Arial"/>
                <a:sym typeface="Arial"/>
              </a:rPr>
              <a:t>Input</a:t>
            </a:r>
            <a:endParaRPr sz="1600">
              <a:solidFill>
                <a:schemeClr val="dk1"/>
              </a:solidFill>
              <a:latin typeface="Arial"/>
              <a:ea typeface="Arial"/>
              <a:cs typeface="Arial"/>
              <a:sym typeface="Arial"/>
            </a:endParaRPr>
          </a:p>
        </p:txBody>
      </p:sp>
      <p:sp>
        <p:nvSpPr>
          <p:cNvPr id="233" name="Google Shape;233;p19"/>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b="1" lang="en-US" sz="4000"/>
              <a:t>A Microprocessor-based system</a:t>
            </a:r>
            <a:endParaRPr/>
          </a:p>
        </p:txBody>
      </p:sp>
      <p:sp>
        <p:nvSpPr>
          <p:cNvPr id="234" name="Google Shape;234;p19"/>
          <p:cNvSpPr txBox="1"/>
          <p:nvPr/>
        </p:nvSpPr>
        <p:spPr>
          <a:xfrm>
            <a:off x="1524000" y="1162303"/>
            <a:ext cx="9296399" cy="1488440"/>
          </a:xfrm>
          <a:prstGeom prst="rect">
            <a:avLst/>
          </a:prstGeom>
          <a:noFill/>
          <a:ln>
            <a:noFill/>
          </a:ln>
        </p:spPr>
        <p:txBody>
          <a:bodyPr anchorCtr="0" anchor="t" bIns="0" lIns="0" spcFirstLastPara="1" rIns="0" wrap="square" tIns="12050">
            <a:spAutoFit/>
          </a:bodyPr>
          <a:lstStyle/>
          <a:p>
            <a:pPr indent="0" lvl="0" marL="12700" marR="5080" rtl="0" algn="l">
              <a:spcBef>
                <a:spcPts val="0"/>
              </a:spcBef>
              <a:spcAft>
                <a:spcPts val="0"/>
              </a:spcAft>
              <a:buNone/>
            </a:pPr>
            <a:r>
              <a:rPr lang="en-US" sz="3200">
                <a:solidFill>
                  <a:schemeClr val="dk1"/>
                </a:solidFill>
                <a:latin typeface="Times New Roman"/>
                <a:ea typeface="Times New Roman"/>
                <a:cs typeface="Times New Roman"/>
                <a:sym typeface="Times New Roman"/>
              </a:rPr>
              <a:t>From the above description, we can draw the  following block diagram to represent a  microprocessor-based system:</a:t>
            </a:r>
            <a:endParaRPr sz="3200">
              <a:solidFill>
                <a:schemeClr val="dk1"/>
              </a:solidFill>
              <a:latin typeface="Times New Roman"/>
              <a:ea typeface="Times New Roman"/>
              <a:cs typeface="Times New Roman"/>
              <a:sym typeface="Times New Roman"/>
            </a:endParaRPr>
          </a:p>
        </p:txBody>
      </p:sp>
      <p:grpSp>
        <p:nvGrpSpPr>
          <p:cNvPr id="235" name="Google Shape;235;p19"/>
          <p:cNvGrpSpPr/>
          <p:nvPr/>
        </p:nvGrpSpPr>
        <p:grpSpPr>
          <a:xfrm>
            <a:off x="4876800" y="2978302"/>
            <a:ext cx="2438400" cy="1974698"/>
            <a:chOff x="3352800" y="2978302"/>
            <a:chExt cx="2438400" cy="1974698"/>
          </a:xfrm>
        </p:grpSpPr>
        <p:sp>
          <p:nvSpPr>
            <p:cNvPr id="236" name="Google Shape;236;p19"/>
            <p:cNvSpPr/>
            <p:nvPr/>
          </p:nvSpPr>
          <p:spPr>
            <a:xfrm>
              <a:off x="4229366" y="2978302"/>
              <a:ext cx="690880" cy="1282700"/>
            </a:xfrm>
            <a:custGeom>
              <a:rect b="b" l="l" r="r" t="t"/>
              <a:pathLst>
                <a:path extrusionOk="0" h="1282700" w="690879">
                  <a:moveTo>
                    <a:pt x="12103" y="1206500"/>
                  </a:moveTo>
                  <a:lnTo>
                    <a:pt x="0" y="1231900"/>
                  </a:lnTo>
                  <a:lnTo>
                    <a:pt x="132346" y="1282700"/>
                  </a:lnTo>
                  <a:lnTo>
                    <a:pt x="140093" y="1270000"/>
                  </a:lnTo>
                  <a:lnTo>
                    <a:pt x="27431" y="1219200"/>
                  </a:lnTo>
                  <a:lnTo>
                    <a:pt x="120192" y="1219200"/>
                  </a:lnTo>
                  <a:lnTo>
                    <a:pt x="12103" y="1206500"/>
                  </a:lnTo>
                  <a:close/>
                </a:path>
                <a:path extrusionOk="0" h="1282700" w="690879">
                  <a:moveTo>
                    <a:pt x="58000" y="1104900"/>
                  </a:moveTo>
                  <a:lnTo>
                    <a:pt x="47180" y="1130300"/>
                  </a:lnTo>
                  <a:lnTo>
                    <a:pt x="124713" y="1193800"/>
                  </a:lnTo>
                  <a:lnTo>
                    <a:pt x="132575" y="1206500"/>
                  </a:lnTo>
                  <a:lnTo>
                    <a:pt x="138569" y="1206500"/>
                  </a:lnTo>
                  <a:lnTo>
                    <a:pt x="142697" y="1219200"/>
                  </a:lnTo>
                  <a:lnTo>
                    <a:pt x="27431" y="1219200"/>
                  </a:lnTo>
                  <a:lnTo>
                    <a:pt x="157683" y="1231900"/>
                  </a:lnTo>
                  <a:lnTo>
                    <a:pt x="164934" y="1219200"/>
                  </a:lnTo>
                  <a:lnTo>
                    <a:pt x="71818" y="1130300"/>
                  </a:lnTo>
                  <a:lnTo>
                    <a:pt x="110939" y="1130300"/>
                  </a:lnTo>
                  <a:lnTo>
                    <a:pt x="58000" y="1104900"/>
                  </a:lnTo>
                  <a:close/>
                </a:path>
                <a:path extrusionOk="0" h="1282700" w="690879">
                  <a:moveTo>
                    <a:pt x="110939" y="1130300"/>
                  </a:moveTo>
                  <a:lnTo>
                    <a:pt x="71818" y="1130300"/>
                  </a:lnTo>
                  <a:lnTo>
                    <a:pt x="182587" y="1181100"/>
                  </a:lnTo>
                  <a:lnTo>
                    <a:pt x="190347" y="1168400"/>
                  </a:lnTo>
                  <a:lnTo>
                    <a:pt x="110939" y="1130300"/>
                  </a:lnTo>
                  <a:close/>
                </a:path>
                <a:path extrusionOk="0" h="1282700" w="690879">
                  <a:moveTo>
                    <a:pt x="113868" y="1079500"/>
                  </a:moveTo>
                  <a:lnTo>
                    <a:pt x="106400" y="1092200"/>
                  </a:lnTo>
                  <a:lnTo>
                    <a:pt x="202272" y="1143000"/>
                  </a:lnTo>
                  <a:lnTo>
                    <a:pt x="209740" y="1117600"/>
                  </a:lnTo>
                  <a:lnTo>
                    <a:pt x="113868" y="1079500"/>
                  </a:lnTo>
                  <a:close/>
                </a:path>
                <a:path extrusionOk="0" h="1282700" w="690879">
                  <a:moveTo>
                    <a:pt x="213512" y="1079500"/>
                  </a:moveTo>
                  <a:lnTo>
                    <a:pt x="182794" y="1079500"/>
                  </a:lnTo>
                  <a:lnTo>
                    <a:pt x="193738" y="1092200"/>
                  </a:lnTo>
                  <a:lnTo>
                    <a:pt x="203977" y="1092200"/>
                  </a:lnTo>
                  <a:lnTo>
                    <a:pt x="213512" y="1079500"/>
                  </a:lnTo>
                  <a:close/>
                </a:path>
                <a:path extrusionOk="0" h="1282700" w="690879">
                  <a:moveTo>
                    <a:pt x="77393" y="1054100"/>
                  </a:moveTo>
                  <a:lnTo>
                    <a:pt x="69926" y="1079500"/>
                  </a:lnTo>
                  <a:lnTo>
                    <a:pt x="88620" y="1079500"/>
                  </a:lnTo>
                  <a:lnTo>
                    <a:pt x="96075" y="1066800"/>
                  </a:lnTo>
                  <a:lnTo>
                    <a:pt x="77393" y="1054100"/>
                  </a:lnTo>
                  <a:close/>
                </a:path>
                <a:path extrusionOk="0" h="1282700" w="690879">
                  <a:moveTo>
                    <a:pt x="245222" y="1041400"/>
                  </a:moveTo>
                  <a:lnTo>
                    <a:pt x="230390" y="1041400"/>
                  </a:lnTo>
                  <a:lnTo>
                    <a:pt x="223812" y="1054100"/>
                  </a:lnTo>
                  <a:lnTo>
                    <a:pt x="217944" y="1066800"/>
                  </a:lnTo>
                  <a:lnTo>
                    <a:pt x="157175" y="1066800"/>
                  </a:lnTo>
                  <a:lnTo>
                    <a:pt x="163770" y="1079500"/>
                  </a:lnTo>
                  <a:lnTo>
                    <a:pt x="229542" y="1079500"/>
                  </a:lnTo>
                  <a:lnTo>
                    <a:pt x="235808" y="1066800"/>
                  </a:lnTo>
                  <a:lnTo>
                    <a:pt x="240906" y="1054100"/>
                  </a:lnTo>
                  <a:lnTo>
                    <a:pt x="243790" y="1054100"/>
                  </a:lnTo>
                  <a:lnTo>
                    <a:pt x="245222" y="1041400"/>
                  </a:lnTo>
                  <a:close/>
                </a:path>
                <a:path extrusionOk="0" h="1282700" w="690879">
                  <a:moveTo>
                    <a:pt x="169695" y="1054100"/>
                  </a:moveTo>
                  <a:lnTo>
                    <a:pt x="142207" y="1054100"/>
                  </a:lnTo>
                  <a:lnTo>
                    <a:pt x="146329" y="1066800"/>
                  </a:lnTo>
                  <a:lnTo>
                    <a:pt x="178358" y="1066800"/>
                  </a:lnTo>
                  <a:lnTo>
                    <a:pt x="169695" y="1054100"/>
                  </a:lnTo>
                  <a:close/>
                </a:path>
                <a:path extrusionOk="0" h="1282700" w="690879">
                  <a:moveTo>
                    <a:pt x="157536" y="1041400"/>
                  </a:moveTo>
                  <a:lnTo>
                    <a:pt x="137069" y="1041400"/>
                  </a:lnTo>
                  <a:lnTo>
                    <a:pt x="139120" y="1054100"/>
                  </a:lnTo>
                  <a:lnTo>
                    <a:pt x="162755" y="1054100"/>
                  </a:lnTo>
                  <a:lnTo>
                    <a:pt x="157536" y="1041400"/>
                  </a:lnTo>
                  <a:close/>
                </a:path>
                <a:path extrusionOk="0" h="1282700" w="690879">
                  <a:moveTo>
                    <a:pt x="150507" y="1028700"/>
                  </a:moveTo>
                  <a:lnTo>
                    <a:pt x="135976" y="1028700"/>
                  </a:lnTo>
                  <a:lnTo>
                    <a:pt x="136055" y="1041400"/>
                  </a:lnTo>
                  <a:lnTo>
                    <a:pt x="154038" y="1041400"/>
                  </a:lnTo>
                  <a:lnTo>
                    <a:pt x="150507" y="1028700"/>
                  </a:lnTo>
                  <a:close/>
                </a:path>
                <a:path extrusionOk="0" h="1282700" w="690879">
                  <a:moveTo>
                    <a:pt x="240856" y="1016000"/>
                  </a:moveTo>
                  <a:lnTo>
                    <a:pt x="222211" y="1016000"/>
                  </a:lnTo>
                  <a:lnTo>
                    <a:pt x="226987" y="1028700"/>
                  </a:lnTo>
                  <a:lnTo>
                    <a:pt x="230885" y="1041400"/>
                  </a:lnTo>
                  <a:lnTo>
                    <a:pt x="245205" y="1041400"/>
                  </a:lnTo>
                  <a:lnTo>
                    <a:pt x="243738" y="1028700"/>
                  </a:lnTo>
                  <a:lnTo>
                    <a:pt x="240856" y="1016000"/>
                  </a:lnTo>
                  <a:close/>
                </a:path>
                <a:path extrusionOk="0" h="1282700" w="690879">
                  <a:moveTo>
                    <a:pt x="160629" y="1003300"/>
                  </a:moveTo>
                  <a:lnTo>
                    <a:pt x="144655" y="1003300"/>
                  </a:lnTo>
                  <a:lnTo>
                    <a:pt x="140741" y="1016000"/>
                  </a:lnTo>
                  <a:lnTo>
                    <a:pt x="138319" y="1016000"/>
                  </a:lnTo>
                  <a:lnTo>
                    <a:pt x="136731" y="1028700"/>
                  </a:lnTo>
                  <a:lnTo>
                    <a:pt x="150634" y="1028700"/>
                  </a:lnTo>
                  <a:lnTo>
                    <a:pt x="156883" y="1016000"/>
                  </a:lnTo>
                  <a:lnTo>
                    <a:pt x="160629" y="1003300"/>
                  </a:lnTo>
                  <a:close/>
                </a:path>
                <a:path extrusionOk="0" h="1282700" w="690879">
                  <a:moveTo>
                    <a:pt x="231002" y="1003300"/>
                  </a:moveTo>
                  <a:lnTo>
                    <a:pt x="224027" y="1003300"/>
                  </a:lnTo>
                  <a:lnTo>
                    <a:pt x="214604" y="1016000"/>
                  </a:lnTo>
                  <a:lnTo>
                    <a:pt x="236612" y="1016000"/>
                  </a:lnTo>
                  <a:lnTo>
                    <a:pt x="231002" y="1003300"/>
                  </a:lnTo>
                  <a:close/>
                </a:path>
                <a:path extrusionOk="0" h="1282700" w="690879">
                  <a:moveTo>
                    <a:pt x="188658" y="990600"/>
                  </a:moveTo>
                  <a:lnTo>
                    <a:pt x="154475" y="990600"/>
                  </a:lnTo>
                  <a:lnTo>
                    <a:pt x="149234" y="1003300"/>
                  </a:lnTo>
                  <a:lnTo>
                    <a:pt x="183832" y="1003300"/>
                  </a:lnTo>
                  <a:lnTo>
                    <a:pt x="188658" y="990600"/>
                  </a:lnTo>
                  <a:close/>
                </a:path>
                <a:path extrusionOk="0" h="1282700" w="690879">
                  <a:moveTo>
                    <a:pt x="174370" y="939800"/>
                  </a:moveTo>
                  <a:lnTo>
                    <a:pt x="167652" y="965200"/>
                  </a:lnTo>
                  <a:lnTo>
                    <a:pt x="263524" y="1003300"/>
                  </a:lnTo>
                  <a:lnTo>
                    <a:pt x="270992" y="990600"/>
                  </a:lnTo>
                  <a:lnTo>
                    <a:pt x="213931" y="965200"/>
                  </a:lnTo>
                  <a:lnTo>
                    <a:pt x="208025" y="952500"/>
                  </a:lnTo>
                  <a:lnTo>
                    <a:pt x="188899" y="952500"/>
                  </a:lnTo>
                  <a:lnTo>
                    <a:pt x="174370" y="939800"/>
                  </a:lnTo>
                  <a:close/>
                </a:path>
                <a:path extrusionOk="0" h="1282700" w="690879">
                  <a:moveTo>
                    <a:pt x="196126" y="939800"/>
                  </a:moveTo>
                  <a:lnTo>
                    <a:pt x="183819" y="939800"/>
                  </a:lnTo>
                  <a:lnTo>
                    <a:pt x="188899" y="952500"/>
                  </a:lnTo>
                  <a:lnTo>
                    <a:pt x="197802" y="952500"/>
                  </a:lnTo>
                  <a:lnTo>
                    <a:pt x="196126" y="939800"/>
                  </a:lnTo>
                  <a:close/>
                </a:path>
                <a:path extrusionOk="0" h="1282700" w="690879">
                  <a:moveTo>
                    <a:pt x="199974" y="927100"/>
                  </a:moveTo>
                  <a:lnTo>
                    <a:pt x="179476" y="927100"/>
                  </a:lnTo>
                  <a:lnTo>
                    <a:pt x="180911" y="939800"/>
                  </a:lnTo>
                  <a:lnTo>
                    <a:pt x="196519" y="939800"/>
                  </a:lnTo>
                  <a:lnTo>
                    <a:pt x="199974" y="927100"/>
                  </a:lnTo>
                  <a:close/>
                </a:path>
                <a:path extrusionOk="0" h="1282700" w="690879">
                  <a:moveTo>
                    <a:pt x="194640" y="914400"/>
                  </a:moveTo>
                  <a:lnTo>
                    <a:pt x="184251" y="914400"/>
                  </a:lnTo>
                  <a:lnTo>
                    <a:pt x="179997" y="927100"/>
                  </a:lnTo>
                  <a:lnTo>
                    <a:pt x="207149" y="927100"/>
                  </a:lnTo>
                  <a:lnTo>
                    <a:pt x="194640" y="914400"/>
                  </a:lnTo>
                  <a:close/>
                </a:path>
                <a:path extrusionOk="0" h="1282700" w="690879">
                  <a:moveTo>
                    <a:pt x="300356" y="914400"/>
                  </a:moveTo>
                  <a:lnTo>
                    <a:pt x="229170" y="914400"/>
                  </a:lnTo>
                  <a:lnTo>
                    <a:pt x="241198" y="927100"/>
                  </a:lnTo>
                  <a:lnTo>
                    <a:pt x="292806" y="927100"/>
                  </a:lnTo>
                  <a:lnTo>
                    <a:pt x="300356" y="914400"/>
                  </a:lnTo>
                  <a:close/>
                </a:path>
                <a:path extrusionOk="0" h="1282700" w="690879">
                  <a:moveTo>
                    <a:pt x="228545" y="889000"/>
                  </a:moveTo>
                  <a:lnTo>
                    <a:pt x="208546" y="889000"/>
                  </a:lnTo>
                  <a:lnTo>
                    <a:pt x="212844" y="901700"/>
                  </a:lnTo>
                  <a:lnTo>
                    <a:pt x="219719" y="914400"/>
                  </a:lnTo>
                  <a:lnTo>
                    <a:pt x="248869" y="914400"/>
                  </a:lnTo>
                  <a:lnTo>
                    <a:pt x="240470" y="901700"/>
                  </a:lnTo>
                  <a:lnTo>
                    <a:pt x="233695" y="901700"/>
                  </a:lnTo>
                  <a:lnTo>
                    <a:pt x="228545" y="889000"/>
                  </a:lnTo>
                  <a:close/>
                </a:path>
                <a:path extrusionOk="0" h="1282700" w="690879">
                  <a:moveTo>
                    <a:pt x="311950" y="901700"/>
                  </a:moveTo>
                  <a:lnTo>
                    <a:pt x="294855" y="901700"/>
                  </a:lnTo>
                  <a:lnTo>
                    <a:pt x="288709" y="914400"/>
                  </a:lnTo>
                  <a:lnTo>
                    <a:pt x="306737" y="914400"/>
                  </a:lnTo>
                  <a:lnTo>
                    <a:pt x="311950" y="901700"/>
                  </a:lnTo>
                  <a:close/>
                </a:path>
                <a:path extrusionOk="0" h="1282700" w="690879">
                  <a:moveTo>
                    <a:pt x="316017" y="889000"/>
                  </a:moveTo>
                  <a:lnTo>
                    <a:pt x="300670" y="889000"/>
                  </a:lnTo>
                  <a:lnTo>
                    <a:pt x="298589" y="901700"/>
                  </a:lnTo>
                  <a:lnTo>
                    <a:pt x="314405" y="901700"/>
                  </a:lnTo>
                  <a:lnTo>
                    <a:pt x="316017" y="889000"/>
                  </a:lnTo>
                  <a:close/>
                </a:path>
                <a:path extrusionOk="0" h="1282700" w="690879">
                  <a:moveTo>
                    <a:pt x="223079" y="863600"/>
                  </a:moveTo>
                  <a:lnTo>
                    <a:pt x="208471" y="863600"/>
                  </a:lnTo>
                  <a:lnTo>
                    <a:pt x="206854" y="876300"/>
                  </a:lnTo>
                  <a:lnTo>
                    <a:pt x="206880" y="889000"/>
                  </a:lnTo>
                  <a:lnTo>
                    <a:pt x="225018" y="889000"/>
                  </a:lnTo>
                  <a:lnTo>
                    <a:pt x="222994" y="876300"/>
                  </a:lnTo>
                  <a:lnTo>
                    <a:pt x="222348" y="876300"/>
                  </a:lnTo>
                  <a:lnTo>
                    <a:pt x="223079" y="863600"/>
                  </a:lnTo>
                  <a:close/>
                </a:path>
                <a:path extrusionOk="0" h="1282700" w="690879">
                  <a:moveTo>
                    <a:pt x="316052" y="863600"/>
                  </a:moveTo>
                  <a:lnTo>
                    <a:pt x="295026" y="863600"/>
                  </a:lnTo>
                  <a:lnTo>
                    <a:pt x="298615" y="876300"/>
                  </a:lnTo>
                  <a:lnTo>
                    <a:pt x="300684" y="876300"/>
                  </a:lnTo>
                  <a:lnTo>
                    <a:pt x="301369" y="889000"/>
                  </a:lnTo>
                  <a:lnTo>
                    <a:pt x="316786" y="889000"/>
                  </a:lnTo>
                  <a:lnTo>
                    <a:pt x="316712" y="876300"/>
                  </a:lnTo>
                  <a:lnTo>
                    <a:pt x="316052" y="863600"/>
                  </a:lnTo>
                  <a:close/>
                </a:path>
                <a:path extrusionOk="0" h="1282700" w="690879">
                  <a:moveTo>
                    <a:pt x="296987" y="838200"/>
                  </a:moveTo>
                  <a:lnTo>
                    <a:pt x="223224" y="838200"/>
                  </a:lnTo>
                  <a:lnTo>
                    <a:pt x="216878" y="850900"/>
                  </a:lnTo>
                  <a:lnTo>
                    <a:pt x="211734" y="863600"/>
                  </a:lnTo>
                  <a:lnTo>
                    <a:pt x="225183" y="863600"/>
                  </a:lnTo>
                  <a:lnTo>
                    <a:pt x="228866" y="850900"/>
                  </a:lnTo>
                  <a:lnTo>
                    <a:pt x="302975" y="850900"/>
                  </a:lnTo>
                  <a:lnTo>
                    <a:pt x="296987" y="838200"/>
                  </a:lnTo>
                  <a:close/>
                </a:path>
                <a:path extrusionOk="0" h="1282700" w="690879">
                  <a:moveTo>
                    <a:pt x="307657" y="850900"/>
                  </a:moveTo>
                  <a:lnTo>
                    <a:pt x="282834" y="850900"/>
                  </a:lnTo>
                  <a:lnTo>
                    <a:pt x="289766" y="863600"/>
                  </a:lnTo>
                  <a:lnTo>
                    <a:pt x="313029" y="863600"/>
                  </a:lnTo>
                  <a:lnTo>
                    <a:pt x="307657" y="850900"/>
                  </a:lnTo>
                  <a:close/>
                </a:path>
                <a:path extrusionOk="0" h="1282700" w="690879">
                  <a:moveTo>
                    <a:pt x="249897" y="774700"/>
                  </a:moveTo>
                  <a:lnTo>
                    <a:pt x="243103" y="800100"/>
                  </a:lnTo>
                  <a:lnTo>
                    <a:pt x="375716" y="850900"/>
                  </a:lnTo>
                  <a:lnTo>
                    <a:pt x="383184" y="838200"/>
                  </a:lnTo>
                  <a:lnTo>
                    <a:pt x="336511" y="812800"/>
                  </a:lnTo>
                  <a:lnTo>
                    <a:pt x="315291" y="812800"/>
                  </a:lnTo>
                  <a:lnTo>
                    <a:pt x="307203" y="800100"/>
                  </a:lnTo>
                  <a:lnTo>
                    <a:pt x="289863" y="800100"/>
                  </a:lnTo>
                  <a:lnTo>
                    <a:pt x="282946" y="787400"/>
                  </a:lnTo>
                  <a:lnTo>
                    <a:pt x="262356" y="787400"/>
                  </a:lnTo>
                  <a:lnTo>
                    <a:pt x="249897" y="774700"/>
                  </a:lnTo>
                  <a:close/>
                </a:path>
                <a:path extrusionOk="0" h="1282700" w="690879">
                  <a:moveTo>
                    <a:pt x="269925" y="825500"/>
                  </a:moveTo>
                  <a:lnTo>
                    <a:pt x="239534" y="825500"/>
                  </a:lnTo>
                  <a:lnTo>
                    <a:pt x="230776" y="838200"/>
                  </a:lnTo>
                  <a:lnTo>
                    <a:pt x="281089" y="838200"/>
                  </a:lnTo>
                  <a:lnTo>
                    <a:pt x="269925" y="825500"/>
                  </a:lnTo>
                  <a:close/>
                </a:path>
                <a:path extrusionOk="0" h="1282700" w="690879">
                  <a:moveTo>
                    <a:pt x="362311" y="762000"/>
                  </a:moveTo>
                  <a:lnTo>
                    <a:pt x="342008" y="762000"/>
                  </a:lnTo>
                  <a:lnTo>
                    <a:pt x="345668" y="774700"/>
                  </a:lnTo>
                  <a:lnTo>
                    <a:pt x="349415" y="774700"/>
                  </a:lnTo>
                  <a:lnTo>
                    <a:pt x="349630" y="787400"/>
                  </a:lnTo>
                  <a:lnTo>
                    <a:pt x="343052" y="800100"/>
                  </a:lnTo>
                  <a:lnTo>
                    <a:pt x="337324" y="800100"/>
                  </a:lnTo>
                  <a:lnTo>
                    <a:pt x="329133" y="812800"/>
                  </a:lnTo>
                  <a:lnTo>
                    <a:pt x="354304" y="812800"/>
                  </a:lnTo>
                  <a:lnTo>
                    <a:pt x="357682" y="800100"/>
                  </a:lnTo>
                  <a:lnTo>
                    <a:pt x="363575" y="787400"/>
                  </a:lnTo>
                  <a:lnTo>
                    <a:pt x="364718" y="787400"/>
                  </a:lnTo>
                  <a:lnTo>
                    <a:pt x="363613" y="774700"/>
                  </a:lnTo>
                  <a:lnTo>
                    <a:pt x="362311" y="762000"/>
                  </a:lnTo>
                  <a:close/>
                </a:path>
                <a:path extrusionOk="0" h="1282700" w="690879">
                  <a:moveTo>
                    <a:pt x="314820" y="723900"/>
                  </a:moveTo>
                  <a:lnTo>
                    <a:pt x="283857" y="723900"/>
                  </a:lnTo>
                  <a:lnTo>
                    <a:pt x="269684" y="736600"/>
                  </a:lnTo>
                  <a:lnTo>
                    <a:pt x="264261" y="749300"/>
                  </a:lnTo>
                  <a:lnTo>
                    <a:pt x="257619" y="762000"/>
                  </a:lnTo>
                  <a:lnTo>
                    <a:pt x="256400" y="762000"/>
                  </a:lnTo>
                  <a:lnTo>
                    <a:pt x="257238" y="774700"/>
                  </a:lnTo>
                  <a:lnTo>
                    <a:pt x="259079" y="774700"/>
                  </a:lnTo>
                  <a:lnTo>
                    <a:pt x="262356" y="787400"/>
                  </a:lnTo>
                  <a:lnTo>
                    <a:pt x="273786" y="787400"/>
                  </a:lnTo>
                  <a:lnTo>
                    <a:pt x="269773" y="774700"/>
                  </a:lnTo>
                  <a:lnTo>
                    <a:pt x="269341" y="762000"/>
                  </a:lnTo>
                  <a:lnTo>
                    <a:pt x="275729" y="749300"/>
                  </a:lnTo>
                  <a:lnTo>
                    <a:pt x="347597" y="749300"/>
                  </a:lnTo>
                  <a:lnTo>
                    <a:pt x="341914" y="736600"/>
                  </a:lnTo>
                  <a:lnTo>
                    <a:pt x="321678" y="736600"/>
                  </a:lnTo>
                  <a:lnTo>
                    <a:pt x="314820" y="723900"/>
                  </a:lnTo>
                  <a:close/>
                </a:path>
                <a:path extrusionOk="0" h="1282700" w="690879">
                  <a:moveTo>
                    <a:pt x="352615" y="749300"/>
                  </a:moveTo>
                  <a:lnTo>
                    <a:pt x="329582" y="749300"/>
                  </a:lnTo>
                  <a:lnTo>
                    <a:pt x="336646" y="762000"/>
                  </a:lnTo>
                  <a:lnTo>
                    <a:pt x="356811" y="762000"/>
                  </a:lnTo>
                  <a:lnTo>
                    <a:pt x="352615" y="749300"/>
                  </a:lnTo>
                  <a:close/>
                </a:path>
                <a:path extrusionOk="0" h="1282700" w="690879">
                  <a:moveTo>
                    <a:pt x="296798" y="673100"/>
                  </a:moveTo>
                  <a:lnTo>
                    <a:pt x="290080" y="698500"/>
                  </a:lnTo>
                  <a:lnTo>
                    <a:pt x="385952" y="736600"/>
                  </a:lnTo>
                  <a:lnTo>
                    <a:pt x="393420" y="723900"/>
                  </a:lnTo>
                  <a:lnTo>
                    <a:pt x="336359" y="698500"/>
                  </a:lnTo>
                  <a:lnTo>
                    <a:pt x="330453" y="685800"/>
                  </a:lnTo>
                  <a:lnTo>
                    <a:pt x="311327" y="685800"/>
                  </a:lnTo>
                  <a:lnTo>
                    <a:pt x="296798" y="673100"/>
                  </a:lnTo>
                  <a:close/>
                </a:path>
                <a:path extrusionOk="0" h="1282700" w="690879">
                  <a:moveTo>
                    <a:pt x="318554" y="673100"/>
                  </a:moveTo>
                  <a:lnTo>
                    <a:pt x="306247" y="673100"/>
                  </a:lnTo>
                  <a:lnTo>
                    <a:pt x="311327" y="685800"/>
                  </a:lnTo>
                  <a:lnTo>
                    <a:pt x="320230" y="685800"/>
                  </a:lnTo>
                  <a:lnTo>
                    <a:pt x="318554" y="673100"/>
                  </a:lnTo>
                  <a:close/>
                </a:path>
                <a:path extrusionOk="0" h="1282700" w="690879">
                  <a:moveTo>
                    <a:pt x="322402" y="660400"/>
                  </a:moveTo>
                  <a:lnTo>
                    <a:pt x="301904" y="660400"/>
                  </a:lnTo>
                  <a:lnTo>
                    <a:pt x="303339" y="673100"/>
                  </a:lnTo>
                  <a:lnTo>
                    <a:pt x="318947" y="673100"/>
                  </a:lnTo>
                  <a:lnTo>
                    <a:pt x="322402" y="660400"/>
                  </a:lnTo>
                  <a:close/>
                </a:path>
                <a:path extrusionOk="0" h="1282700" w="690879">
                  <a:moveTo>
                    <a:pt x="317068" y="647700"/>
                  </a:moveTo>
                  <a:lnTo>
                    <a:pt x="306679" y="647700"/>
                  </a:lnTo>
                  <a:lnTo>
                    <a:pt x="302425" y="660400"/>
                  </a:lnTo>
                  <a:lnTo>
                    <a:pt x="329577" y="660400"/>
                  </a:lnTo>
                  <a:lnTo>
                    <a:pt x="317068" y="647700"/>
                  </a:lnTo>
                  <a:close/>
                </a:path>
                <a:path extrusionOk="0" h="1282700" w="690879">
                  <a:moveTo>
                    <a:pt x="422784" y="647700"/>
                  </a:moveTo>
                  <a:lnTo>
                    <a:pt x="351598" y="647700"/>
                  </a:lnTo>
                  <a:lnTo>
                    <a:pt x="363626" y="660400"/>
                  </a:lnTo>
                  <a:lnTo>
                    <a:pt x="415234" y="660400"/>
                  </a:lnTo>
                  <a:lnTo>
                    <a:pt x="422784" y="647700"/>
                  </a:lnTo>
                  <a:close/>
                </a:path>
                <a:path extrusionOk="0" h="1282700" w="690879">
                  <a:moveTo>
                    <a:pt x="350973" y="622300"/>
                  </a:moveTo>
                  <a:lnTo>
                    <a:pt x="330974" y="622300"/>
                  </a:lnTo>
                  <a:lnTo>
                    <a:pt x="335272" y="635000"/>
                  </a:lnTo>
                  <a:lnTo>
                    <a:pt x="342147" y="647700"/>
                  </a:lnTo>
                  <a:lnTo>
                    <a:pt x="371297" y="647700"/>
                  </a:lnTo>
                  <a:lnTo>
                    <a:pt x="362898" y="635000"/>
                  </a:lnTo>
                  <a:lnTo>
                    <a:pt x="356123" y="635000"/>
                  </a:lnTo>
                  <a:lnTo>
                    <a:pt x="350973" y="622300"/>
                  </a:lnTo>
                  <a:close/>
                </a:path>
                <a:path extrusionOk="0" h="1282700" w="690879">
                  <a:moveTo>
                    <a:pt x="434378" y="635000"/>
                  </a:moveTo>
                  <a:lnTo>
                    <a:pt x="417283" y="635000"/>
                  </a:lnTo>
                  <a:lnTo>
                    <a:pt x="411137" y="647700"/>
                  </a:lnTo>
                  <a:lnTo>
                    <a:pt x="429165" y="647700"/>
                  </a:lnTo>
                  <a:lnTo>
                    <a:pt x="434378" y="635000"/>
                  </a:lnTo>
                  <a:close/>
                </a:path>
                <a:path extrusionOk="0" h="1282700" w="690879">
                  <a:moveTo>
                    <a:pt x="438445" y="622300"/>
                  </a:moveTo>
                  <a:lnTo>
                    <a:pt x="423098" y="622300"/>
                  </a:lnTo>
                  <a:lnTo>
                    <a:pt x="421017" y="635000"/>
                  </a:lnTo>
                  <a:lnTo>
                    <a:pt x="436833" y="635000"/>
                  </a:lnTo>
                  <a:lnTo>
                    <a:pt x="438445" y="622300"/>
                  </a:lnTo>
                  <a:close/>
                </a:path>
                <a:path extrusionOk="0" h="1282700" w="690879">
                  <a:moveTo>
                    <a:pt x="419415" y="571500"/>
                  </a:moveTo>
                  <a:lnTo>
                    <a:pt x="345652" y="571500"/>
                  </a:lnTo>
                  <a:lnTo>
                    <a:pt x="339306" y="584200"/>
                  </a:lnTo>
                  <a:lnTo>
                    <a:pt x="334162" y="596900"/>
                  </a:lnTo>
                  <a:lnTo>
                    <a:pt x="330899" y="596900"/>
                  </a:lnTo>
                  <a:lnTo>
                    <a:pt x="329282" y="609600"/>
                  </a:lnTo>
                  <a:lnTo>
                    <a:pt x="329308" y="622300"/>
                  </a:lnTo>
                  <a:lnTo>
                    <a:pt x="347446" y="622300"/>
                  </a:lnTo>
                  <a:lnTo>
                    <a:pt x="345422" y="609600"/>
                  </a:lnTo>
                  <a:lnTo>
                    <a:pt x="347611" y="596900"/>
                  </a:lnTo>
                  <a:lnTo>
                    <a:pt x="351294" y="584200"/>
                  </a:lnTo>
                  <a:lnTo>
                    <a:pt x="425403" y="584200"/>
                  </a:lnTo>
                  <a:lnTo>
                    <a:pt x="419415" y="571500"/>
                  </a:lnTo>
                  <a:close/>
                </a:path>
                <a:path extrusionOk="0" h="1282700" w="690879">
                  <a:moveTo>
                    <a:pt x="439140" y="609600"/>
                  </a:moveTo>
                  <a:lnTo>
                    <a:pt x="423117" y="609600"/>
                  </a:lnTo>
                  <a:lnTo>
                    <a:pt x="423798" y="622300"/>
                  </a:lnTo>
                  <a:lnTo>
                    <a:pt x="439214" y="622300"/>
                  </a:lnTo>
                  <a:lnTo>
                    <a:pt x="439140" y="609600"/>
                  </a:lnTo>
                  <a:close/>
                </a:path>
                <a:path extrusionOk="0" h="1282700" w="690879">
                  <a:moveTo>
                    <a:pt x="436379" y="596900"/>
                  </a:moveTo>
                  <a:lnTo>
                    <a:pt x="417459" y="596900"/>
                  </a:lnTo>
                  <a:lnTo>
                    <a:pt x="421055" y="609600"/>
                  </a:lnTo>
                  <a:lnTo>
                    <a:pt x="438202" y="609600"/>
                  </a:lnTo>
                  <a:lnTo>
                    <a:pt x="436379" y="596900"/>
                  </a:lnTo>
                  <a:close/>
                </a:path>
                <a:path extrusionOk="0" h="1282700" w="690879">
                  <a:moveTo>
                    <a:pt x="430085" y="584200"/>
                  </a:moveTo>
                  <a:lnTo>
                    <a:pt x="405262" y="584200"/>
                  </a:lnTo>
                  <a:lnTo>
                    <a:pt x="412195" y="596900"/>
                  </a:lnTo>
                  <a:lnTo>
                    <a:pt x="433673" y="596900"/>
                  </a:lnTo>
                  <a:lnTo>
                    <a:pt x="430085" y="584200"/>
                  </a:lnTo>
                  <a:close/>
                </a:path>
                <a:path extrusionOk="0" h="1282700" w="690879">
                  <a:moveTo>
                    <a:pt x="392353" y="558800"/>
                  </a:moveTo>
                  <a:lnTo>
                    <a:pt x="361962" y="558800"/>
                  </a:lnTo>
                  <a:lnTo>
                    <a:pt x="353204" y="571500"/>
                  </a:lnTo>
                  <a:lnTo>
                    <a:pt x="403517" y="571500"/>
                  </a:lnTo>
                  <a:lnTo>
                    <a:pt x="392353" y="558800"/>
                  </a:lnTo>
                  <a:close/>
                </a:path>
                <a:path extrusionOk="0" h="1282700" w="690879">
                  <a:moveTo>
                    <a:pt x="469944" y="546100"/>
                  </a:moveTo>
                  <a:lnTo>
                    <a:pt x="404171" y="546100"/>
                  </a:lnTo>
                  <a:lnTo>
                    <a:pt x="411543" y="558800"/>
                  </a:lnTo>
                  <a:lnTo>
                    <a:pt x="462514" y="558800"/>
                  </a:lnTo>
                  <a:lnTo>
                    <a:pt x="469944" y="546100"/>
                  </a:lnTo>
                  <a:close/>
                </a:path>
                <a:path extrusionOk="0" h="1282700" w="690879">
                  <a:moveTo>
                    <a:pt x="418769" y="533400"/>
                  </a:moveTo>
                  <a:lnTo>
                    <a:pt x="386740" y="533400"/>
                  </a:lnTo>
                  <a:lnTo>
                    <a:pt x="391769" y="546100"/>
                  </a:lnTo>
                  <a:lnTo>
                    <a:pt x="427980" y="546100"/>
                  </a:lnTo>
                  <a:lnTo>
                    <a:pt x="418769" y="533400"/>
                  </a:lnTo>
                  <a:close/>
                </a:path>
                <a:path extrusionOk="0" h="1282700" w="690879">
                  <a:moveTo>
                    <a:pt x="484193" y="520700"/>
                  </a:moveTo>
                  <a:lnTo>
                    <a:pt x="470801" y="520700"/>
                  </a:lnTo>
                  <a:lnTo>
                    <a:pt x="464223" y="533400"/>
                  </a:lnTo>
                  <a:lnTo>
                    <a:pt x="458342" y="546100"/>
                  </a:lnTo>
                  <a:lnTo>
                    <a:pt x="476211" y="546100"/>
                  </a:lnTo>
                  <a:lnTo>
                    <a:pt x="481317" y="533400"/>
                  </a:lnTo>
                  <a:lnTo>
                    <a:pt x="484193" y="520700"/>
                  </a:lnTo>
                  <a:close/>
                </a:path>
                <a:path extrusionOk="0" h="1282700" w="690879">
                  <a:moveTo>
                    <a:pt x="397936" y="520700"/>
                  </a:moveTo>
                  <a:lnTo>
                    <a:pt x="379525" y="520700"/>
                  </a:lnTo>
                  <a:lnTo>
                    <a:pt x="382613" y="533400"/>
                  </a:lnTo>
                  <a:lnTo>
                    <a:pt x="403159" y="533400"/>
                  </a:lnTo>
                  <a:lnTo>
                    <a:pt x="397936" y="520700"/>
                  </a:lnTo>
                  <a:close/>
                </a:path>
                <a:path extrusionOk="0" h="1282700" w="690879">
                  <a:moveTo>
                    <a:pt x="390918" y="508000"/>
                  </a:moveTo>
                  <a:lnTo>
                    <a:pt x="376453" y="508000"/>
                  </a:lnTo>
                  <a:lnTo>
                    <a:pt x="377473" y="520700"/>
                  </a:lnTo>
                  <a:lnTo>
                    <a:pt x="394436" y="520700"/>
                  </a:lnTo>
                  <a:lnTo>
                    <a:pt x="390918" y="508000"/>
                  </a:lnTo>
                  <a:close/>
                </a:path>
                <a:path extrusionOk="0" h="1282700" w="690879">
                  <a:moveTo>
                    <a:pt x="481260" y="495300"/>
                  </a:moveTo>
                  <a:lnTo>
                    <a:pt x="462610" y="495300"/>
                  </a:lnTo>
                  <a:lnTo>
                    <a:pt x="467385" y="508000"/>
                  </a:lnTo>
                  <a:lnTo>
                    <a:pt x="471284" y="520700"/>
                  </a:lnTo>
                  <a:lnTo>
                    <a:pt x="485622" y="520700"/>
                  </a:lnTo>
                  <a:lnTo>
                    <a:pt x="485603" y="508000"/>
                  </a:lnTo>
                  <a:lnTo>
                    <a:pt x="484136" y="508000"/>
                  </a:lnTo>
                  <a:lnTo>
                    <a:pt x="481260" y="495300"/>
                  </a:lnTo>
                  <a:close/>
                </a:path>
                <a:path extrusionOk="0" h="1282700" w="690879">
                  <a:moveTo>
                    <a:pt x="397281" y="482600"/>
                  </a:moveTo>
                  <a:lnTo>
                    <a:pt x="381139" y="482600"/>
                  </a:lnTo>
                  <a:lnTo>
                    <a:pt x="378717" y="495300"/>
                  </a:lnTo>
                  <a:lnTo>
                    <a:pt x="377129" y="495300"/>
                  </a:lnTo>
                  <a:lnTo>
                    <a:pt x="376374" y="508000"/>
                  </a:lnTo>
                  <a:lnTo>
                    <a:pt x="391032" y="508000"/>
                  </a:lnTo>
                  <a:lnTo>
                    <a:pt x="397281" y="482600"/>
                  </a:lnTo>
                  <a:close/>
                </a:path>
                <a:path extrusionOk="0" h="1282700" w="690879">
                  <a:moveTo>
                    <a:pt x="471402" y="482600"/>
                  </a:moveTo>
                  <a:lnTo>
                    <a:pt x="464426" y="482600"/>
                  </a:lnTo>
                  <a:lnTo>
                    <a:pt x="455015" y="495300"/>
                  </a:lnTo>
                  <a:lnTo>
                    <a:pt x="477015" y="495300"/>
                  </a:lnTo>
                  <a:lnTo>
                    <a:pt x="471402" y="482600"/>
                  </a:lnTo>
                  <a:close/>
                </a:path>
                <a:path extrusionOk="0" h="1282700" w="690879">
                  <a:moveTo>
                    <a:pt x="421358" y="457200"/>
                  </a:moveTo>
                  <a:lnTo>
                    <a:pt x="414077" y="457200"/>
                  </a:lnTo>
                  <a:lnTo>
                    <a:pt x="407214" y="469900"/>
                  </a:lnTo>
                  <a:lnTo>
                    <a:pt x="389637" y="469900"/>
                  </a:lnTo>
                  <a:lnTo>
                    <a:pt x="385059" y="482600"/>
                  </a:lnTo>
                  <a:lnTo>
                    <a:pt x="424243" y="482600"/>
                  </a:lnTo>
                  <a:lnTo>
                    <a:pt x="429056" y="469900"/>
                  </a:lnTo>
                  <a:lnTo>
                    <a:pt x="421358" y="457200"/>
                  </a:lnTo>
                  <a:close/>
                </a:path>
                <a:path extrusionOk="0" h="1282700" w="690879">
                  <a:moveTo>
                    <a:pt x="519286" y="444500"/>
                  </a:moveTo>
                  <a:lnTo>
                    <a:pt x="493750" y="444500"/>
                  </a:lnTo>
                  <a:lnTo>
                    <a:pt x="487452" y="457200"/>
                  </a:lnTo>
                  <a:lnTo>
                    <a:pt x="454405" y="457200"/>
                  </a:lnTo>
                  <a:lnTo>
                    <a:pt x="465795" y="469900"/>
                  </a:lnTo>
                  <a:lnTo>
                    <a:pt x="505145" y="469900"/>
                  </a:lnTo>
                  <a:lnTo>
                    <a:pt x="512776" y="457200"/>
                  </a:lnTo>
                  <a:lnTo>
                    <a:pt x="519286" y="444500"/>
                  </a:lnTo>
                  <a:close/>
                </a:path>
                <a:path extrusionOk="0" h="1282700" w="690879">
                  <a:moveTo>
                    <a:pt x="473303" y="444500"/>
                  </a:moveTo>
                  <a:lnTo>
                    <a:pt x="434347" y="444500"/>
                  </a:lnTo>
                  <a:lnTo>
                    <a:pt x="443342" y="457200"/>
                  </a:lnTo>
                  <a:lnTo>
                    <a:pt x="480636" y="457200"/>
                  </a:lnTo>
                  <a:lnTo>
                    <a:pt x="473303" y="444500"/>
                  </a:lnTo>
                  <a:close/>
                </a:path>
                <a:path extrusionOk="0" h="1282700" w="690879">
                  <a:moveTo>
                    <a:pt x="456120" y="381000"/>
                  </a:moveTo>
                  <a:lnTo>
                    <a:pt x="429079" y="381000"/>
                  </a:lnTo>
                  <a:lnTo>
                    <a:pt x="424052" y="393700"/>
                  </a:lnTo>
                  <a:lnTo>
                    <a:pt x="420538" y="406400"/>
                  </a:lnTo>
                  <a:lnTo>
                    <a:pt x="419119" y="419100"/>
                  </a:lnTo>
                  <a:lnTo>
                    <a:pt x="419795" y="419100"/>
                  </a:lnTo>
                  <a:lnTo>
                    <a:pt x="422567" y="431800"/>
                  </a:lnTo>
                  <a:lnTo>
                    <a:pt x="427422" y="444500"/>
                  </a:lnTo>
                  <a:lnTo>
                    <a:pt x="452500" y="444500"/>
                  </a:lnTo>
                  <a:lnTo>
                    <a:pt x="444385" y="431800"/>
                  </a:lnTo>
                  <a:lnTo>
                    <a:pt x="439000" y="431800"/>
                  </a:lnTo>
                  <a:lnTo>
                    <a:pt x="433679" y="419100"/>
                  </a:lnTo>
                  <a:lnTo>
                    <a:pt x="434060" y="406400"/>
                  </a:lnTo>
                  <a:lnTo>
                    <a:pt x="441274" y="393700"/>
                  </a:lnTo>
                  <a:lnTo>
                    <a:pt x="447484" y="393700"/>
                  </a:lnTo>
                  <a:lnTo>
                    <a:pt x="456120" y="381000"/>
                  </a:lnTo>
                  <a:close/>
                </a:path>
                <a:path extrusionOk="0" h="1282700" w="690879">
                  <a:moveTo>
                    <a:pt x="498284" y="381000"/>
                  </a:moveTo>
                  <a:lnTo>
                    <a:pt x="468693" y="381000"/>
                  </a:lnTo>
                  <a:lnTo>
                    <a:pt x="477088" y="393700"/>
                  </a:lnTo>
                  <a:lnTo>
                    <a:pt x="452500" y="444500"/>
                  </a:lnTo>
                  <a:lnTo>
                    <a:pt x="465454" y="444500"/>
                  </a:lnTo>
                  <a:lnTo>
                    <a:pt x="498284" y="381000"/>
                  </a:lnTo>
                  <a:close/>
                </a:path>
                <a:path extrusionOk="0" h="1282700" w="690879">
                  <a:moveTo>
                    <a:pt x="529145" y="406400"/>
                  </a:moveTo>
                  <a:lnTo>
                    <a:pt x="512470" y="406400"/>
                  </a:lnTo>
                  <a:lnTo>
                    <a:pt x="514857" y="419100"/>
                  </a:lnTo>
                  <a:lnTo>
                    <a:pt x="514083" y="431800"/>
                  </a:lnTo>
                  <a:lnTo>
                    <a:pt x="507669" y="444500"/>
                  </a:lnTo>
                  <a:lnTo>
                    <a:pt x="524675" y="444500"/>
                  </a:lnTo>
                  <a:lnTo>
                    <a:pt x="527827" y="431800"/>
                  </a:lnTo>
                  <a:lnTo>
                    <a:pt x="529624" y="419100"/>
                  </a:lnTo>
                  <a:lnTo>
                    <a:pt x="530065" y="419100"/>
                  </a:lnTo>
                  <a:lnTo>
                    <a:pt x="529145" y="406400"/>
                  </a:lnTo>
                  <a:close/>
                </a:path>
                <a:path extrusionOk="0" h="1282700" w="690879">
                  <a:moveTo>
                    <a:pt x="513067" y="381000"/>
                  </a:moveTo>
                  <a:lnTo>
                    <a:pt x="503275" y="393700"/>
                  </a:lnTo>
                  <a:lnTo>
                    <a:pt x="509003" y="406400"/>
                  </a:lnTo>
                  <a:lnTo>
                    <a:pt x="526947" y="406400"/>
                  </a:lnTo>
                  <a:lnTo>
                    <a:pt x="523535" y="393700"/>
                  </a:lnTo>
                  <a:lnTo>
                    <a:pt x="518908" y="393700"/>
                  </a:lnTo>
                  <a:lnTo>
                    <a:pt x="513067" y="381000"/>
                  </a:lnTo>
                  <a:close/>
                </a:path>
                <a:path extrusionOk="0" h="1282700" w="690879">
                  <a:moveTo>
                    <a:pt x="493991" y="368300"/>
                  </a:moveTo>
                  <a:lnTo>
                    <a:pt x="442833" y="368300"/>
                  </a:lnTo>
                  <a:lnTo>
                    <a:pt x="435340" y="381000"/>
                  </a:lnTo>
                  <a:lnTo>
                    <a:pt x="494957" y="381000"/>
                  </a:lnTo>
                  <a:lnTo>
                    <a:pt x="493991" y="368300"/>
                  </a:lnTo>
                  <a:close/>
                </a:path>
                <a:path extrusionOk="0" h="1282700" w="690879">
                  <a:moveTo>
                    <a:pt x="559579" y="355600"/>
                  </a:moveTo>
                  <a:lnTo>
                    <a:pt x="524332" y="355600"/>
                  </a:lnTo>
                  <a:lnTo>
                    <a:pt x="519468" y="368300"/>
                  </a:lnTo>
                  <a:lnTo>
                    <a:pt x="554136" y="368300"/>
                  </a:lnTo>
                  <a:lnTo>
                    <a:pt x="559579" y="355600"/>
                  </a:lnTo>
                  <a:close/>
                </a:path>
                <a:path extrusionOk="0" h="1282700" w="690879">
                  <a:moveTo>
                    <a:pt x="503034" y="342900"/>
                  </a:moveTo>
                  <a:lnTo>
                    <a:pt x="474649" y="342900"/>
                  </a:lnTo>
                  <a:lnTo>
                    <a:pt x="483615" y="355600"/>
                  </a:lnTo>
                  <a:lnTo>
                    <a:pt x="498398" y="355600"/>
                  </a:lnTo>
                  <a:lnTo>
                    <a:pt x="503034" y="342900"/>
                  </a:lnTo>
                  <a:close/>
                </a:path>
                <a:path extrusionOk="0" h="1282700" w="690879">
                  <a:moveTo>
                    <a:pt x="572541" y="330200"/>
                  </a:moveTo>
                  <a:lnTo>
                    <a:pt x="559104" y="330200"/>
                  </a:lnTo>
                  <a:lnTo>
                    <a:pt x="552284" y="342900"/>
                  </a:lnTo>
                  <a:lnTo>
                    <a:pt x="547916" y="355600"/>
                  </a:lnTo>
                  <a:lnTo>
                    <a:pt x="564562" y="355600"/>
                  </a:lnTo>
                  <a:lnTo>
                    <a:pt x="569086" y="342900"/>
                  </a:lnTo>
                  <a:lnTo>
                    <a:pt x="572541" y="330200"/>
                  </a:lnTo>
                  <a:close/>
                </a:path>
                <a:path extrusionOk="0" h="1282700" w="690879">
                  <a:moveTo>
                    <a:pt x="537210" y="304800"/>
                  </a:moveTo>
                  <a:lnTo>
                    <a:pt x="514630" y="304800"/>
                  </a:lnTo>
                  <a:lnTo>
                    <a:pt x="502958" y="317500"/>
                  </a:lnTo>
                  <a:lnTo>
                    <a:pt x="499376" y="330200"/>
                  </a:lnTo>
                  <a:lnTo>
                    <a:pt x="463854" y="330200"/>
                  </a:lnTo>
                  <a:lnTo>
                    <a:pt x="465645" y="342900"/>
                  </a:lnTo>
                  <a:lnTo>
                    <a:pt x="515380" y="342900"/>
                  </a:lnTo>
                  <a:lnTo>
                    <a:pt x="520570" y="330200"/>
                  </a:lnTo>
                  <a:lnTo>
                    <a:pt x="526541" y="317500"/>
                  </a:lnTo>
                  <a:lnTo>
                    <a:pt x="532828" y="317500"/>
                  </a:lnTo>
                  <a:lnTo>
                    <a:pt x="537210" y="304800"/>
                  </a:lnTo>
                  <a:close/>
                </a:path>
                <a:path extrusionOk="0" h="1282700" w="690879">
                  <a:moveTo>
                    <a:pt x="487933" y="292100"/>
                  </a:moveTo>
                  <a:lnTo>
                    <a:pt x="470954" y="292100"/>
                  </a:lnTo>
                  <a:lnTo>
                    <a:pt x="465213" y="304800"/>
                  </a:lnTo>
                  <a:lnTo>
                    <a:pt x="463702" y="304800"/>
                  </a:lnTo>
                  <a:lnTo>
                    <a:pt x="462292" y="317500"/>
                  </a:lnTo>
                  <a:lnTo>
                    <a:pt x="462279" y="330200"/>
                  </a:lnTo>
                  <a:lnTo>
                    <a:pt x="478764" y="330200"/>
                  </a:lnTo>
                  <a:lnTo>
                    <a:pt x="476770" y="317500"/>
                  </a:lnTo>
                  <a:lnTo>
                    <a:pt x="477977" y="317500"/>
                  </a:lnTo>
                  <a:lnTo>
                    <a:pt x="484301" y="304800"/>
                  </a:lnTo>
                  <a:lnTo>
                    <a:pt x="487933" y="292100"/>
                  </a:lnTo>
                  <a:close/>
                </a:path>
                <a:path extrusionOk="0" h="1282700" w="690879">
                  <a:moveTo>
                    <a:pt x="566280" y="292100"/>
                  </a:moveTo>
                  <a:lnTo>
                    <a:pt x="527367" y="292100"/>
                  </a:lnTo>
                  <a:lnTo>
                    <a:pt x="523926" y="304800"/>
                  </a:lnTo>
                  <a:lnTo>
                    <a:pt x="554634" y="304800"/>
                  </a:lnTo>
                  <a:lnTo>
                    <a:pt x="557364" y="317500"/>
                  </a:lnTo>
                  <a:lnTo>
                    <a:pt x="560133" y="330200"/>
                  </a:lnTo>
                  <a:lnTo>
                    <a:pt x="574319" y="330200"/>
                  </a:lnTo>
                  <a:lnTo>
                    <a:pt x="574560" y="317500"/>
                  </a:lnTo>
                  <a:lnTo>
                    <a:pt x="572947" y="304800"/>
                  </a:lnTo>
                  <a:lnTo>
                    <a:pt x="566280" y="292100"/>
                  </a:lnTo>
                  <a:close/>
                </a:path>
                <a:path extrusionOk="0" h="1282700" w="690879">
                  <a:moveTo>
                    <a:pt x="511860" y="279400"/>
                  </a:moveTo>
                  <a:lnTo>
                    <a:pt x="484631" y="279400"/>
                  </a:lnTo>
                  <a:lnTo>
                    <a:pt x="475068" y="292100"/>
                  </a:lnTo>
                  <a:lnTo>
                    <a:pt x="506729" y="292100"/>
                  </a:lnTo>
                  <a:lnTo>
                    <a:pt x="511860" y="279400"/>
                  </a:lnTo>
                  <a:close/>
                </a:path>
                <a:path extrusionOk="0" h="1282700" w="690879">
                  <a:moveTo>
                    <a:pt x="499389" y="266700"/>
                  </a:moveTo>
                  <a:lnTo>
                    <a:pt x="489496" y="279400"/>
                  </a:lnTo>
                  <a:lnTo>
                    <a:pt x="505193" y="279400"/>
                  </a:lnTo>
                  <a:lnTo>
                    <a:pt x="499389" y="266700"/>
                  </a:lnTo>
                  <a:close/>
                </a:path>
                <a:path extrusionOk="0" h="1282700" w="690879">
                  <a:moveTo>
                    <a:pt x="596750" y="266700"/>
                  </a:moveTo>
                  <a:lnTo>
                    <a:pt x="566940" y="266700"/>
                  </a:lnTo>
                  <a:lnTo>
                    <a:pt x="562089" y="279400"/>
                  </a:lnTo>
                  <a:lnTo>
                    <a:pt x="590854" y="279400"/>
                  </a:lnTo>
                  <a:lnTo>
                    <a:pt x="596750" y="266700"/>
                  </a:lnTo>
                  <a:close/>
                </a:path>
                <a:path extrusionOk="0" h="1282700" w="690879">
                  <a:moveTo>
                    <a:pt x="607171" y="254000"/>
                  </a:moveTo>
                  <a:lnTo>
                    <a:pt x="590524" y="254000"/>
                  </a:lnTo>
                  <a:lnTo>
                    <a:pt x="579881" y="266700"/>
                  </a:lnTo>
                  <a:lnTo>
                    <a:pt x="602189" y="266700"/>
                  </a:lnTo>
                  <a:lnTo>
                    <a:pt x="607171" y="254000"/>
                  </a:lnTo>
                  <a:close/>
                </a:path>
                <a:path extrusionOk="0" h="1282700" w="690879">
                  <a:moveTo>
                    <a:pt x="557988" y="241300"/>
                  </a:moveTo>
                  <a:lnTo>
                    <a:pt x="508266" y="241300"/>
                  </a:lnTo>
                  <a:lnTo>
                    <a:pt x="513753" y="254000"/>
                  </a:lnTo>
                  <a:lnTo>
                    <a:pt x="553582" y="254000"/>
                  </a:lnTo>
                  <a:lnTo>
                    <a:pt x="557988" y="241300"/>
                  </a:lnTo>
                  <a:close/>
                </a:path>
                <a:path extrusionOk="0" h="1282700" w="690879">
                  <a:moveTo>
                    <a:pt x="617169" y="215900"/>
                  </a:moveTo>
                  <a:lnTo>
                    <a:pt x="599973" y="215900"/>
                  </a:lnTo>
                  <a:lnTo>
                    <a:pt x="602741" y="228600"/>
                  </a:lnTo>
                  <a:lnTo>
                    <a:pt x="601713" y="241300"/>
                  </a:lnTo>
                  <a:lnTo>
                    <a:pt x="594893" y="254000"/>
                  </a:lnTo>
                  <a:lnTo>
                    <a:pt x="611695" y="254000"/>
                  </a:lnTo>
                  <a:lnTo>
                    <a:pt x="615149" y="241300"/>
                  </a:lnTo>
                  <a:lnTo>
                    <a:pt x="616927" y="241300"/>
                  </a:lnTo>
                  <a:lnTo>
                    <a:pt x="617169" y="215900"/>
                  </a:lnTo>
                  <a:close/>
                </a:path>
                <a:path extrusionOk="0" h="1282700" w="690879">
                  <a:moveTo>
                    <a:pt x="554469" y="177800"/>
                  </a:moveTo>
                  <a:lnTo>
                    <a:pt x="532104" y="177800"/>
                  </a:lnTo>
                  <a:lnTo>
                    <a:pt x="527240" y="190500"/>
                  </a:lnTo>
                  <a:lnTo>
                    <a:pt x="517690" y="190500"/>
                  </a:lnTo>
                  <a:lnTo>
                    <a:pt x="513575" y="203200"/>
                  </a:lnTo>
                  <a:lnTo>
                    <a:pt x="507822" y="215900"/>
                  </a:lnTo>
                  <a:lnTo>
                    <a:pt x="506323" y="215900"/>
                  </a:lnTo>
                  <a:lnTo>
                    <a:pt x="504901" y="228600"/>
                  </a:lnTo>
                  <a:lnTo>
                    <a:pt x="505599" y="241300"/>
                  </a:lnTo>
                  <a:lnTo>
                    <a:pt x="523532" y="241300"/>
                  </a:lnTo>
                  <a:lnTo>
                    <a:pt x="521385" y="228600"/>
                  </a:lnTo>
                  <a:lnTo>
                    <a:pt x="519379" y="228600"/>
                  </a:lnTo>
                  <a:lnTo>
                    <a:pt x="520585" y="215900"/>
                  </a:lnTo>
                  <a:lnTo>
                    <a:pt x="526922" y="203200"/>
                  </a:lnTo>
                  <a:lnTo>
                    <a:pt x="549338" y="203200"/>
                  </a:lnTo>
                  <a:lnTo>
                    <a:pt x="554469" y="177800"/>
                  </a:lnTo>
                  <a:close/>
                </a:path>
                <a:path extrusionOk="0" h="1282700" w="690879">
                  <a:moveTo>
                    <a:pt x="569150" y="228600"/>
                  </a:moveTo>
                  <a:lnTo>
                    <a:pt x="541985" y="228600"/>
                  </a:lnTo>
                  <a:lnTo>
                    <a:pt x="540638" y="241300"/>
                  </a:lnTo>
                  <a:lnTo>
                    <a:pt x="563178" y="241300"/>
                  </a:lnTo>
                  <a:lnTo>
                    <a:pt x="569150" y="228600"/>
                  </a:lnTo>
                  <a:close/>
                </a:path>
                <a:path extrusionOk="0" h="1282700" w="690879">
                  <a:moveTo>
                    <a:pt x="579818" y="215900"/>
                  </a:moveTo>
                  <a:lnTo>
                    <a:pt x="557244" y="215900"/>
                  </a:lnTo>
                  <a:lnTo>
                    <a:pt x="551383" y="228600"/>
                  </a:lnTo>
                  <a:lnTo>
                    <a:pt x="575436" y="228600"/>
                  </a:lnTo>
                  <a:lnTo>
                    <a:pt x="579818" y="215900"/>
                  </a:lnTo>
                  <a:close/>
                </a:path>
                <a:path extrusionOk="0" h="1282700" w="690879">
                  <a:moveTo>
                    <a:pt x="608888" y="203200"/>
                  </a:moveTo>
                  <a:lnTo>
                    <a:pt x="566536" y="203200"/>
                  </a:lnTo>
                  <a:lnTo>
                    <a:pt x="562294" y="215900"/>
                  </a:lnTo>
                  <a:lnTo>
                    <a:pt x="615556" y="215900"/>
                  </a:lnTo>
                  <a:lnTo>
                    <a:pt x="608888" y="203200"/>
                  </a:lnTo>
                  <a:close/>
                </a:path>
                <a:path extrusionOk="0" h="1282700" w="690879">
                  <a:moveTo>
                    <a:pt x="593559" y="190500"/>
                  </a:moveTo>
                  <a:lnTo>
                    <a:pt x="578497" y="190500"/>
                  </a:lnTo>
                  <a:lnTo>
                    <a:pt x="574014" y="203200"/>
                  </a:lnTo>
                  <a:lnTo>
                    <a:pt x="604519" y="203200"/>
                  </a:lnTo>
                  <a:lnTo>
                    <a:pt x="593559" y="190500"/>
                  </a:lnTo>
                  <a:close/>
                </a:path>
                <a:path extrusionOk="0" h="1282700" w="690879">
                  <a:moveTo>
                    <a:pt x="644753" y="165100"/>
                  </a:moveTo>
                  <a:lnTo>
                    <a:pt x="573556" y="165100"/>
                  </a:lnTo>
                  <a:lnTo>
                    <a:pt x="585584" y="177800"/>
                  </a:lnTo>
                  <a:lnTo>
                    <a:pt x="637205" y="177800"/>
                  </a:lnTo>
                  <a:lnTo>
                    <a:pt x="644753" y="165100"/>
                  </a:lnTo>
                  <a:close/>
                </a:path>
                <a:path extrusionOk="0" h="1282700" w="690879">
                  <a:moveTo>
                    <a:pt x="572931" y="139700"/>
                  </a:moveTo>
                  <a:lnTo>
                    <a:pt x="552932" y="139700"/>
                  </a:lnTo>
                  <a:lnTo>
                    <a:pt x="557230" y="152400"/>
                  </a:lnTo>
                  <a:lnTo>
                    <a:pt x="564105" y="165100"/>
                  </a:lnTo>
                  <a:lnTo>
                    <a:pt x="593255" y="165100"/>
                  </a:lnTo>
                  <a:lnTo>
                    <a:pt x="584856" y="152400"/>
                  </a:lnTo>
                  <a:lnTo>
                    <a:pt x="578081" y="152400"/>
                  </a:lnTo>
                  <a:lnTo>
                    <a:pt x="572931" y="139700"/>
                  </a:lnTo>
                  <a:close/>
                </a:path>
                <a:path extrusionOk="0" h="1282700" w="690879">
                  <a:moveTo>
                    <a:pt x="656335" y="152400"/>
                  </a:moveTo>
                  <a:lnTo>
                    <a:pt x="639241" y="152400"/>
                  </a:lnTo>
                  <a:lnTo>
                    <a:pt x="633094" y="165100"/>
                  </a:lnTo>
                  <a:lnTo>
                    <a:pt x="651130" y="165100"/>
                  </a:lnTo>
                  <a:lnTo>
                    <a:pt x="656335" y="152400"/>
                  </a:lnTo>
                  <a:close/>
                </a:path>
                <a:path extrusionOk="0" h="1282700" w="690879">
                  <a:moveTo>
                    <a:pt x="660407" y="139700"/>
                  </a:moveTo>
                  <a:lnTo>
                    <a:pt x="645056" y="139700"/>
                  </a:lnTo>
                  <a:lnTo>
                    <a:pt x="642975" y="152400"/>
                  </a:lnTo>
                  <a:lnTo>
                    <a:pt x="658792" y="152400"/>
                  </a:lnTo>
                  <a:lnTo>
                    <a:pt x="660407" y="139700"/>
                  </a:lnTo>
                  <a:close/>
                </a:path>
                <a:path extrusionOk="0" h="1282700" w="690879">
                  <a:moveTo>
                    <a:pt x="573252" y="101600"/>
                  </a:moveTo>
                  <a:lnTo>
                    <a:pt x="556120" y="101600"/>
                  </a:lnTo>
                  <a:lnTo>
                    <a:pt x="552862" y="114300"/>
                  </a:lnTo>
                  <a:lnTo>
                    <a:pt x="551245" y="127000"/>
                  </a:lnTo>
                  <a:lnTo>
                    <a:pt x="551267" y="139700"/>
                  </a:lnTo>
                  <a:lnTo>
                    <a:pt x="569404" y="139700"/>
                  </a:lnTo>
                  <a:lnTo>
                    <a:pt x="567380" y="127000"/>
                  </a:lnTo>
                  <a:lnTo>
                    <a:pt x="566735" y="127000"/>
                  </a:lnTo>
                  <a:lnTo>
                    <a:pt x="567470" y="114300"/>
                  </a:lnTo>
                  <a:lnTo>
                    <a:pt x="569582" y="114300"/>
                  </a:lnTo>
                  <a:lnTo>
                    <a:pt x="573252" y="101600"/>
                  </a:lnTo>
                  <a:close/>
                </a:path>
                <a:path extrusionOk="0" h="1282700" w="690879">
                  <a:moveTo>
                    <a:pt x="661098" y="127000"/>
                  </a:moveTo>
                  <a:lnTo>
                    <a:pt x="645075" y="127000"/>
                  </a:lnTo>
                  <a:lnTo>
                    <a:pt x="645756" y="139700"/>
                  </a:lnTo>
                  <a:lnTo>
                    <a:pt x="661177" y="139700"/>
                  </a:lnTo>
                  <a:lnTo>
                    <a:pt x="661098" y="127000"/>
                  </a:lnTo>
                  <a:close/>
                </a:path>
                <a:path extrusionOk="0" h="1282700" w="690879">
                  <a:moveTo>
                    <a:pt x="658337" y="114300"/>
                  </a:moveTo>
                  <a:lnTo>
                    <a:pt x="639418" y="114300"/>
                  </a:lnTo>
                  <a:lnTo>
                    <a:pt x="643013" y="127000"/>
                  </a:lnTo>
                  <a:lnTo>
                    <a:pt x="660160" y="127000"/>
                  </a:lnTo>
                  <a:lnTo>
                    <a:pt x="658337" y="114300"/>
                  </a:lnTo>
                  <a:close/>
                </a:path>
                <a:path extrusionOk="0" h="1282700" w="690879">
                  <a:moveTo>
                    <a:pt x="652043" y="101600"/>
                  </a:moveTo>
                  <a:lnTo>
                    <a:pt x="627226" y="101600"/>
                  </a:lnTo>
                  <a:lnTo>
                    <a:pt x="634155" y="114300"/>
                  </a:lnTo>
                  <a:lnTo>
                    <a:pt x="655631" y="114300"/>
                  </a:lnTo>
                  <a:lnTo>
                    <a:pt x="652043" y="101600"/>
                  </a:lnTo>
                  <a:close/>
                </a:path>
                <a:path extrusionOk="0" h="1282700" w="690879">
                  <a:moveTo>
                    <a:pt x="641373" y="88900"/>
                  </a:moveTo>
                  <a:lnTo>
                    <a:pt x="567615" y="88900"/>
                  </a:lnTo>
                  <a:lnTo>
                    <a:pt x="561265" y="101600"/>
                  </a:lnTo>
                  <a:lnTo>
                    <a:pt x="647361" y="101600"/>
                  </a:lnTo>
                  <a:lnTo>
                    <a:pt x="641373" y="88900"/>
                  </a:lnTo>
                  <a:close/>
                </a:path>
                <a:path extrusionOk="0" h="1282700" w="690879">
                  <a:moveTo>
                    <a:pt x="614313" y="76200"/>
                  </a:moveTo>
                  <a:lnTo>
                    <a:pt x="583920" y="76200"/>
                  </a:lnTo>
                  <a:lnTo>
                    <a:pt x="575167" y="88900"/>
                  </a:lnTo>
                  <a:lnTo>
                    <a:pt x="625474" y="88900"/>
                  </a:lnTo>
                  <a:lnTo>
                    <a:pt x="614313" y="76200"/>
                  </a:lnTo>
                  <a:close/>
                </a:path>
                <a:path extrusionOk="0" h="1282700" w="690879">
                  <a:moveTo>
                    <a:pt x="594118" y="25400"/>
                  </a:moveTo>
                  <a:lnTo>
                    <a:pt x="587400" y="50800"/>
                  </a:lnTo>
                  <a:lnTo>
                    <a:pt x="683285" y="88900"/>
                  </a:lnTo>
                  <a:lnTo>
                    <a:pt x="690740" y="76200"/>
                  </a:lnTo>
                  <a:lnTo>
                    <a:pt x="633691" y="50800"/>
                  </a:lnTo>
                  <a:lnTo>
                    <a:pt x="627786" y="38100"/>
                  </a:lnTo>
                  <a:lnTo>
                    <a:pt x="608660" y="38100"/>
                  </a:lnTo>
                  <a:lnTo>
                    <a:pt x="594118" y="25400"/>
                  </a:lnTo>
                  <a:close/>
                </a:path>
                <a:path extrusionOk="0" h="1282700" w="690879">
                  <a:moveTo>
                    <a:pt x="615886" y="25400"/>
                  </a:moveTo>
                  <a:lnTo>
                    <a:pt x="603567" y="25400"/>
                  </a:lnTo>
                  <a:lnTo>
                    <a:pt x="608660" y="38100"/>
                  </a:lnTo>
                  <a:lnTo>
                    <a:pt x="617550" y="38100"/>
                  </a:lnTo>
                  <a:lnTo>
                    <a:pt x="615886" y="25400"/>
                  </a:lnTo>
                  <a:close/>
                </a:path>
                <a:path extrusionOk="0" h="1282700" w="690879">
                  <a:moveTo>
                    <a:pt x="619734" y="12700"/>
                  </a:moveTo>
                  <a:lnTo>
                    <a:pt x="599236" y="12700"/>
                  </a:lnTo>
                  <a:lnTo>
                    <a:pt x="600671" y="25400"/>
                  </a:lnTo>
                  <a:lnTo>
                    <a:pt x="616280" y="25400"/>
                  </a:lnTo>
                  <a:lnTo>
                    <a:pt x="619734" y="12700"/>
                  </a:lnTo>
                  <a:close/>
                </a:path>
                <a:path extrusionOk="0" h="1282700" w="690879">
                  <a:moveTo>
                    <a:pt x="614400" y="0"/>
                  </a:moveTo>
                  <a:lnTo>
                    <a:pt x="603999" y="0"/>
                  </a:lnTo>
                  <a:lnTo>
                    <a:pt x="599744" y="12700"/>
                  </a:lnTo>
                  <a:lnTo>
                    <a:pt x="626897" y="12700"/>
                  </a:lnTo>
                  <a:lnTo>
                    <a:pt x="6144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19"/>
            <p:cNvSpPr/>
            <p:nvPr/>
          </p:nvSpPr>
          <p:spPr>
            <a:xfrm>
              <a:off x="4267200" y="4419599"/>
              <a:ext cx="0" cy="469900"/>
            </a:xfrm>
            <a:custGeom>
              <a:rect b="b" l="l" r="r" t="t"/>
              <a:pathLst>
                <a:path extrusionOk="0" h="469900" w="120000">
                  <a:moveTo>
                    <a:pt x="0" y="0"/>
                  </a:moveTo>
                  <a:lnTo>
                    <a:pt x="0" y="46990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9"/>
            <p:cNvSpPr/>
            <p:nvPr/>
          </p:nvSpPr>
          <p:spPr>
            <a:xfrm>
              <a:off x="4229100" y="4876800"/>
              <a:ext cx="76200" cy="76200"/>
            </a:xfrm>
            <a:custGeom>
              <a:rect b="b" l="l" r="r" t="t"/>
              <a:pathLst>
                <a:path extrusionOk="0" h="76200" w="76200">
                  <a:moveTo>
                    <a:pt x="76200" y="0"/>
                  </a:moveTo>
                  <a:lnTo>
                    <a:pt x="0" y="0"/>
                  </a:lnTo>
                  <a:lnTo>
                    <a:pt x="38100" y="76200"/>
                  </a:lnTo>
                  <a:lnTo>
                    <a:pt x="762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9"/>
            <p:cNvSpPr/>
            <p:nvPr/>
          </p:nvSpPr>
          <p:spPr>
            <a:xfrm>
              <a:off x="4876800" y="4483099"/>
              <a:ext cx="0" cy="469900"/>
            </a:xfrm>
            <a:custGeom>
              <a:rect b="b" l="l" r="r" t="t"/>
              <a:pathLst>
                <a:path extrusionOk="0" h="469900" w="120000">
                  <a:moveTo>
                    <a:pt x="0" y="469900"/>
                  </a:moveTo>
                  <a:lnTo>
                    <a:pt x="0"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9"/>
            <p:cNvSpPr/>
            <p:nvPr/>
          </p:nvSpPr>
          <p:spPr>
            <a:xfrm>
              <a:off x="4838700" y="4419599"/>
              <a:ext cx="76200" cy="76200"/>
            </a:xfrm>
            <a:custGeom>
              <a:rect b="b" l="l" r="r" t="t"/>
              <a:pathLst>
                <a:path extrusionOk="0" h="76200" w="76200">
                  <a:moveTo>
                    <a:pt x="38087" y="0"/>
                  </a:moveTo>
                  <a:lnTo>
                    <a:pt x="0" y="76200"/>
                  </a:lnTo>
                  <a:lnTo>
                    <a:pt x="76200" y="76187"/>
                  </a:lnTo>
                  <a:lnTo>
                    <a:pt x="3808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9"/>
            <p:cNvSpPr/>
            <p:nvPr/>
          </p:nvSpPr>
          <p:spPr>
            <a:xfrm>
              <a:off x="3352800" y="3581399"/>
              <a:ext cx="622300" cy="0"/>
            </a:xfrm>
            <a:custGeom>
              <a:rect b="b" l="l" r="r" t="t"/>
              <a:pathLst>
                <a:path extrusionOk="0" h="120000" w="622300">
                  <a:moveTo>
                    <a:pt x="0" y="0"/>
                  </a:moveTo>
                  <a:lnTo>
                    <a:pt x="622300"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9"/>
            <p:cNvSpPr/>
            <p:nvPr/>
          </p:nvSpPr>
          <p:spPr>
            <a:xfrm>
              <a:off x="3962400" y="3543299"/>
              <a:ext cx="76200" cy="76200"/>
            </a:xfrm>
            <a:custGeom>
              <a:rect b="b" l="l" r="r" t="t"/>
              <a:pathLst>
                <a:path extrusionOk="0" h="76200" w="76200">
                  <a:moveTo>
                    <a:pt x="0" y="0"/>
                  </a:moveTo>
                  <a:lnTo>
                    <a:pt x="0" y="76200"/>
                  </a:lnTo>
                  <a:lnTo>
                    <a:pt x="76200" y="3810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9"/>
            <p:cNvSpPr/>
            <p:nvPr/>
          </p:nvSpPr>
          <p:spPr>
            <a:xfrm>
              <a:off x="5105400" y="3581399"/>
              <a:ext cx="622300" cy="0"/>
            </a:xfrm>
            <a:custGeom>
              <a:rect b="b" l="l" r="r" t="t"/>
              <a:pathLst>
                <a:path extrusionOk="0" h="120000" w="622300">
                  <a:moveTo>
                    <a:pt x="0" y="0"/>
                  </a:moveTo>
                  <a:lnTo>
                    <a:pt x="622300"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9"/>
            <p:cNvSpPr/>
            <p:nvPr/>
          </p:nvSpPr>
          <p:spPr>
            <a:xfrm>
              <a:off x="5715000" y="3543299"/>
              <a:ext cx="76200" cy="76200"/>
            </a:xfrm>
            <a:custGeom>
              <a:rect b="b" l="l" r="r" t="t"/>
              <a:pathLst>
                <a:path extrusionOk="0" h="76200" w="76200">
                  <a:moveTo>
                    <a:pt x="0" y="0"/>
                  </a:moveTo>
                  <a:lnTo>
                    <a:pt x="0" y="76200"/>
                  </a:lnTo>
                  <a:lnTo>
                    <a:pt x="76200" y="3810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5" name="Google Shape;245;p19"/>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20"/>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lang="en-US"/>
              <a:t>Inside The Microprocessor</a:t>
            </a:r>
            <a:endParaRPr/>
          </a:p>
        </p:txBody>
      </p:sp>
      <p:sp>
        <p:nvSpPr>
          <p:cNvPr id="252" name="Google Shape;252;p20"/>
          <p:cNvSpPr txBox="1"/>
          <p:nvPr/>
        </p:nvSpPr>
        <p:spPr>
          <a:xfrm>
            <a:off x="990601" y="1510029"/>
            <a:ext cx="10058400" cy="2497479"/>
          </a:xfrm>
          <a:prstGeom prst="rect">
            <a:avLst/>
          </a:prstGeom>
          <a:noFill/>
          <a:ln>
            <a:noFill/>
          </a:ln>
        </p:spPr>
        <p:txBody>
          <a:bodyPr anchorCtr="0" anchor="t" bIns="0" lIns="0" spcFirstLastPara="1" rIns="0" wrap="square" tIns="12050">
            <a:spAutoFit/>
          </a:bodyPr>
          <a:lstStyle/>
          <a:p>
            <a:pPr indent="-342900" lvl="0" marL="354965" marR="5080" rtl="0" algn="l">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Internally, the microprocessor is made up of  3 main units.</a:t>
            </a:r>
            <a:endParaRPr sz="3200">
              <a:solidFill>
                <a:schemeClr val="dk1"/>
              </a:solidFill>
              <a:latin typeface="Times New Roman"/>
              <a:ea typeface="Times New Roman"/>
              <a:cs typeface="Times New Roman"/>
              <a:sym typeface="Times New Roman"/>
            </a:endParaRPr>
          </a:p>
          <a:p>
            <a:pPr indent="-285750" lvl="1" marL="755650" marR="0" rtl="0" algn="l">
              <a:spcBef>
                <a:spcPts val="69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 Arithmetic/Logic Unit (ALU)</a:t>
            </a:r>
            <a:endParaRPr b="0" i="0" sz="2800" u="none" cap="none" strike="noStrike">
              <a:solidFill>
                <a:schemeClr val="dk1"/>
              </a:solidFill>
              <a:latin typeface="Times New Roman"/>
              <a:ea typeface="Times New Roman"/>
              <a:cs typeface="Times New Roman"/>
              <a:sym typeface="Times New Roman"/>
            </a:endParaRPr>
          </a:p>
          <a:p>
            <a:pPr indent="-285750" lvl="1" marL="755650" marR="0" rtl="0" algn="l">
              <a:spcBef>
                <a:spcPts val="67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 Control Unit.</a:t>
            </a:r>
            <a:endParaRPr/>
          </a:p>
          <a:p>
            <a:pPr indent="-285750" lvl="1" marL="755650" marR="20320" rtl="0" algn="l">
              <a:spcBef>
                <a:spcPts val="675"/>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An array of registers for holding data while it is  being manipulated.</a:t>
            </a:r>
            <a:endParaRPr b="0" i="0" sz="2800" u="none" cap="none" strike="noStrike">
              <a:solidFill>
                <a:schemeClr val="dk1"/>
              </a:solidFill>
              <a:latin typeface="Times New Roman"/>
              <a:ea typeface="Times New Roman"/>
              <a:cs typeface="Times New Roman"/>
              <a:sym typeface="Times New Roman"/>
            </a:endParaRPr>
          </a:p>
        </p:txBody>
      </p:sp>
      <p:sp>
        <p:nvSpPr>
          <p:cNvPr id="253" name="Google Shape;253;p20"/>
          <p:cNvSpPr/>
          <p:nvPr/>
        </p:nvSpPr>
        <p:spPr>
          <a:xfrm>
            <a:off x="3429000" y="4007508"/>
            <a:ext cx="5558027" cy="26218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20"/>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idx="1" type="body"/>
          </p:nvPr>
        </p:nvSpPr>
        <p:spPr>
          <a:xfrm>
            <a:off x="6858000" y="1327211"/>
            <a:ext cx="4271554" cy="4052707"/>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2400"/>
              <a:buFont typeface="Arial Black"/>
              <a:buNone/>
            </a:pPr>
            <a:r>
              <a:t/>
            </a:r>
            <a:endParaRPr sz="2400">
              <a:latin typeface="Arial"/>
              <a:ea typeface="Arial"/>
              <a:cs typeface="Arial"/>
              <a:sym typeface="Arial"/>
            </a:endParaRPr>
          </a:p>
          <a:p>
            <a:pPr indent="0" lvl="0" marL="0" rtl="0" algn="l">
              <a:spcBef>
                <a:spcPts val="1600"/>
              </a:spcBef>
              <a:spcAft>
                <a:spcPts val="1600"/>
              </a:spcAft>
              <a:buClr>
                <a:schemeClr val="dk1"/>
              </a:buClr>
              <a:buSzPts val="2400"/>
              <a:buFont typeface="Arial Black"/>
              <a:buNone/>
            </a:pPr>
            <a:r>
              <a:t/>
            </a:r>
            <a:endParaRPr sz="2400">
              <a:latin typeface="Arial"/>
              <a:ea typeface="Arial"/>
              <a:cs typeface="Arial"/>
              <a:sym typeface="Arial"/>
            </a:endParaRPr>
          </a:p>
        </p:txBody>
      </p:sp>
      <p:sp>
        <p:nvSpPr>
          <p:cNvPr id="101" name="Google Shape;101;p3"/>
          <p:cNvSpPr txBox="1"/>
          <p:nvPr>
            <p:ph idx="2" type="body"/>
          </p:nvPr>
        </p:nvSpPr>
        <p:spPr>
          <a:xfrm>
            <a:off x="409704" y="1535096"/>
            <a:ext cx="5778499" cy="4931018"/>
          </a:xfrm>
          <a:prstGeom prst="rect">
            <a:avLst/>
          </a:prstGeom>
          <a:noFill/>
          <a:ln>
            <a:noFill/>
          </a:ln>
        </p:spPr>
        <p:txBody>
          <a:bodyPr anchorCtr="0" anchor="t" bIns="0" lIns="0" spcFirstLastPara="1" rIns="0" wrap="square" tIns="0">
            <a:noAutofit/>
          </a:bodyPr>
          <a:lstStyle/>
          <a:p>
            <a:pPr indent="-177800" lvl="0" marL="0" rtl="0" algn="just">
              <a:spcBef>
                <a:spcPts val="0"/>
              </a:spcBef>
              <a:spcAft>
                <a:spcPts val="0"/>
              </a:spcAft>
              <a:buClr>
                <a:schemeClr val="dk1"/>
              </a:buClr>
              <a:buSzPts val="2800"/>
              <a:buFont typeface="Arial"/>
              <a:buChar char="•"/>
            </a:pPr>
            <a:r>
              <a:rPr lang="en-US" sz="2800">
                <a:latin typeface="Times New Roman"/>
                <a:ea typeface="Times New Roman"/>
                <a:cs typeface="Times New Roman"/>
                <a:sym typeface="Times New Roman"/>
              </a:rPr>
              <a:t>Microprocessors are integrated electrical circuits that are capable of carrying out the instructions of a computer software application or program.</a:t>
            </a:r>
            <a:endParaRPr/>
          </a:p>
          <a:p>
            <a:pPr indent="-177800" lvl="0" marL="0" rtl="0" algn="just">
              <a:spcBef>
                <a:spcPts val="1600"/>
              </a:spcBef>
              <a:spcAft>
                <a:spcPts val="1600"/>
              </a:spcAft>
              <a:buClr>
                <a:schemeClr val="dk1"/>
              </a:buClr>
              <a:buSzPts val="2800"/>
              <a:buFont typeface="Arial"/>
              <a:buChar char="•"/>
            </a:pPr>
            <a:r>
              <a:rPr lang="en-US" sz="2800">
                <a:latin typeface="Times New Roman"/>
                <a:ea typeface="Times New Roman"/>
                <a:cs typeface="Times New Roman"/>
                <a:sym typeface="Times New Roman"/>
              </a:rPr>
              <a:t>A device that uses a microprocessor is normally capable of many functions, such as word processing, calculation, and communication via Internet or telephone.</a:t>
            </a:r>
            <a:endParaRPr sz="2800"/>
          </a:p>
        </p:txBody>
      </p:sp>
      <p:sp>
        <p:nvSpPr>
          <p:cNvPr id="102" name="Google Shape;102;p3"/>
          <p:cNvSpPr txBox="1"/>
          <p:nvPr>
            <p:ph idx="12" type="sldNum"/>
          </p:nvPr>
        </p:nvSpPr>
        <p:spPr>
          <a:xfrm>
            <a:off x="8839200" y="6356350"/>
            <a:ext cx="2743200" cy="2001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103" name="Google Shape;103;p3"/>
          <p:cNvSpPr txBox="1"/>
          <p:nvPr>
            <p:ph type="title"/>
          </p:nvPr>
        </p:nvSpPr>
        <p:spPr>
          <a:xfrm>
            <a:off x="779009" y="510576"/>
            <a:ext cx="10350600" cy="677400"/>
          </a:xfrm>
          <a:prstGeom prst="rect">
            <a:avLst/>
          </a:prstGeom>
          <a:solidFill>
            <a:schemeClr val="lt1"/>
          </a:solidFill>
          <a:ln cap="flat" cmpd="sng" w="25400">
            <a:solidFill>
              <a:schemeClr val="dk1"/>
            </a:solidFill>
            <a:prstDash val="solid"/>
            <a:round/>
            <a:headEnd len="sm" w="sm" type="none"/>
            <a:tailEnd len="sm" w="sm" type="none"/>
          </a:ln>
        </p:spPr>
        <p:txBody>
          <a:bodyPr anchorCtr="0" anchor="b" bIns="0" lIns="0" spcFirstLastPara="1" rIns="0" wrap="square" tIns="0">
            <a:spAutoFit/>
          </a:bodyPr>
          <a:lstStyle/>
          <a:p>
            <a:pPr indent="0" lvl="0" marL="0" marR="0" rtl="0" algn="ctr">
              <a:spcBef>
                <a:spcPts val="0"/>
              </a:spcBef>
              <a:spcAft>
                <a:spcPts val="0"/>
              </a:spcAft>
              <a:buNone/>
            </a:pPr>
            <a:r>
              <a:rPr b="1" i="0" lang="en-US" sz="4400" u="none" cap="none" strike="noStrike">
                <a:solidFill>
                  <a:schemeClr val="dk1"/>
                </a:solidFill>
                <a:latin typeface="Calibri"/>
                <a:ea typeface="Calibri"/>
                <a:cs typeface="Calibri"/>
                <a:sym typeface="Calibri"/>
              </a:rPr>
              <a:t>Introduction To Microprocessor</a:t>
            </a:r>
            <a:endParaRPr b="1" i="0" sz="1600" u="none" cap="none" strike="noStrike">
              <a:solidFill>
                <a:schemeClr val="dk1"/>
              </a:solidFill>
              <a:latin typeface="Calibri"/>
              <a:ea typeface="Calibri"/>
              <a:cs typeface="Calibri"/>
              <a:sym typeface="Calibri"/>
            </a:endParaRPr>
          </a:p>
        </p:txBody>
      </p:sp>
      <p:sp>
        <p:nvSpPr>
          <p:cNvPr id="104" name="Google Shape;104;p3"/>
          <p:cNvSpPr/>
          <p:nvPr/>
        </p:nvSpPr>
        <p:spPr>
          <a:xfrm>
            <a:off x="11217276" y="6324600"/>
            <a:ext cx="444500" cy="422275"/>
          </a:xfrm>
          <a:prstGeom prst="ellipse">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3"/>
          <p:cNvSpPr/>
          <p:nvPr/>
        </p:nvSpPr>
        <p:spPr>
          <a:xfrm>
            <a:off x="6096000" y="5740231"/>
            <a:ext cx="5516880" cy="646331"/>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https://www.daenotes.com/electronics/digital-electronics/Intel-8085-8-bit-microprocessor</a:t>
            </a:r>
            <a:endParaRPr/>
          </a:p>
        </p:txBody>
      </p:sp>
      <p:sp>
        <p:nvSpPr>
          <p:cNvPr id="106" name="Google Shape;106;p3"/>
          <p:cNvSpPr txBox="1"/>
          <p:nvPr/>
        </p:nvSpPr>
        <p:spPr>
          <a:xfrm>
            <a:off x="8076837" y="5255994"/>
            <a:ext cx="627095" cy="369332"/>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Fig.1</a:t>
            </a:r>
            <a:endParaRPr/>
          </a:p>
        </p:txBody>
      </p:sp>
      <p:pic>
        <p:nvPicPr>
          <p:cNvPr id="107" name="Google Shape;107;p3"/>
          <p:cNvPicPr preferRelativeResize="0"/>
          <p:nvPr/>
        </p:nvPicPr>
        <p:blipFill rotWithShape="1">
          <a:blip r:embed="rId3">
            <a:alphaModFix/>
          </a:blip>
          <a:srcRect b="0" l="0" r="0" t="0"/>
          <a:stretch/>
        </p:blipFill>
        <p:spPr>
          <a:xfrm rot="5400000">
            <a:off x="6694442" y="2614976"/>
            <a:ext cx="3600450" cy="1285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21"/>
          <p:cNvSpPr txBox="1"/>
          <p:nvPr>
            <p:ph type="title"/>
          </p:nvPr>
        </p:nvSpPr>
        <p:spPr>
          <a:xfrm>
            <a:off x="2884043" y="308228"/>
            <a:ext cx="6423900" cy="696600"/>
          </a:xfrm>
          <a:prstGeom prst="rect">
            <a:avLst/>
          </a:prstGeom>
          <a:noFill/>
          <a:ln>
            <a:noFill/>
          </a:ln>
        </p:spPr>
        <p:txBody>
          <a:bodyPr anchorCtr="0" anchor="ctr" bIns="0" lIns="0" spcFirstLastPara="1" rIns="0" wrap="square" tIns="12700">
            <a:spAutoFit/>
          </a:bodyPr>
          <a:lstStyle/>
          <a:p>
            <a:pPr indent="-2082164" lvl="0" marL="2094229" marR="5080" rtl="0" algn="l">
              <a:lnSpc>
                <a:spcPct val="100000"/>
              </a:lnSpc>
              <a:spcBef>
                <a:spcPts val="0"/>
              </a:spcBef>
              <a:spcAft>
                <a:spcPts val="0"/>
              </a:spcAft>
              <a:buNone/>
            </a:pPr>
            <a:r>
              <a:rPr b="1" lang="en-US" sz="3600">
                <a:latin typeface="Times New Roman"/>
                <a:ea typeface="Times New Roman"/>
                <a:cs typeface="Times New Roman"/>
                <a:sym typeface="Times New Roman"/>
              </a:rPr>
              <a:t>Organization of a microprocessor-based system</a:t>
            </a:r>
            <a:endParaRPr sz="3600">
              <a:latin typeface="Times New Roman"/>
              <a:ea typeface="Times New Roman"/>
              <a:cs typeface="Times New Roman"/>
              <a:sym typeface="Times New Roman"/>
            </a:endParaRPr>
          </a:p>
        </p:txBody>
      </p:sp>
      <p:sp>
        <p:nvSpPr>
          <p:cNvPr id="261" name="Google Shape;261;p21"/>
          <p:cNvSpPr txBox="1"/>
          <p:nvPr/>
        </p:nvSpPr>
        <p:spPr>
          <a:xfrm>
            <a:off x="6248400" y="2362200"/>
            <a:ext cx="1371600" cy="471924"/>
          </a:xfrm>
          <a:prstGeom prst="rect">
            <a:avLst/>
          </a:prstGeom>
          <a:solidFill>
            <a:srgbClr val="FFFF99"/>
          </a:solidFill>
          <a:ln cap="flat" cmpd="sng" w="12700">
            <a:solidFill>
              <a:srgbClr val="000000"/>
            </a:solidFill>
            <a:prstDash val="solid"/>
            <a:round/>
            <a:headEnd len="sm" w="sm" type="none"/>
            <a:tailEnd len="sm" w="sm" type="none"/>
          </a:ln>
        </p:spPr>
        <p:txBody>
          <a:bodyPr anchorCtr="0" anchor="t" bIns="0" lIns="0" spcFirstLastPara="1" rIns="0" wrap="square" tIns="40625">
            <a:spAutoFit/>
          </a:bodyPr>
          <a:lstStyle/>
          <a:p>
            <a:pPr indent="417830" lvl="0" marL="147955" marR="140335" rtl="0" algn="l">
              <a:spcBef>
                <a:spcPts val="0"/>
              </a:spcBef>
              <a:spcAft>
                <a:spcPts val="0"/>
              </a:spcAft>
              <a:buNone/>
            </a:pPr>
            <a:r>
              <a:rPr lang="en-US" sz="1400">
                <a:solidFill>
                  <a:schemeClr val="dk1"/>
                </a:solidFill>
                <a:latin typeface="Arial"/>
                <a:ea typeface="Arial"/>
                <a:cs typeface="Arial"/>
                <a:sym typeface="Arial"/>
              </a:rPr>
              <a:t>I/O  Input / Output</a:t>
            </a:r>
            <a:endParaRPr sz="1400">
              <a:solidFill>
                <a:schemeClr val="dk1"/>
              </a:solidFill>
              <a:latin typeface="Arial"/>
              <a:ea typeface="Arial"/>
              <a:cs typeface="Arial"/>
              <a:sym typeface="Arial"/>
            </a:endParaRPr>
          </a:p>
        </p:txBody>
      </p:sp>
      <p:grpSp>
        <p:nvGrpSpPr>
          <p:cNvPr id="262" name="Google Shape;262;p21"/>
          <p:cNvGrpSpPr/>
          <p:nvPr/>
        </p:nvGrpSpPr>
        <p:grpSpPr>
          <a:xfrm>
            <a:off x="6705600" y="2971800"/>
            <a:ext cx="381000" cy="838200"/>
            <a:chOff x="5181600" y="2971800"/>
            <a:chExt cx="381000" cy="838200"/>
          </a:xfrm>
        </p:grpSpPr>
        <p:sp>
          <p:nvSpPr>
            <p:cNvPr id="263" name="Google Shape;263;p21"/>
            <p:cNvSpPr/>
            <p:nvPr/>
          </p:nvSpPr>
          <p:spPr>
            <a:xfrm>
              <a:off x="5181600" y="2971800"/>
              <a:ext cx="381000" cy="838200"/>
            </a:xfrm>
            <a:custGeom>
              <a:rect b="b" l="l" r="r" t="t"/>
              <a:pathLst>
                <a:path extrusionOk="0" h="838200" w="381000">
                  <a:moveTo>
                    <a:pt x="190500" y="0"/>
                  </a:moveTo>
                  <a:lnTo>
                    <a:pt x="0" y="167639"/>
                  </a:lnTo>
                  <a:lnTo>
                    <a:pt x="95250" y="167639"/>
                  </a:lnTo>
                  <a:lnTo>
                    <a:pt x="95250" y="670559"/>
                  </a:lnTo>
                  <a:lnTo>
                    <a:pt x="0" y="670559"/>
                  </a:lnTo>
                  <a:lnTo>
                    <a:pt x="190500" y="838199"/>
                  </a:lnTo>
                  <a:lnTo>
                    <a:pt x="381000" y="670559"/>
                  </a:lnTo>
                  <a:lnTo>
                    <a:pt x="285750" y="670559"/>
                  </a:lnTo>
                  <a:lnTo>
                    <a:pt x="285750" y="167639"/>
                  </a:lnTo>
                  <a:lnTo>
                    <a:pt x="381000" y="167639"/>
                  </a:lnTo>
                  <a:lnTo>
                    <a:pt x="190500" y="0"/>
                  </a:lnTo>
                  <a:close/>
                </a:path>
              </a:pathLst>
            </a:custGeom>
            <a:solidFill>
              <a:srgbClr val="FF99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21"/>
            <p:cNvSpPr/>
            <p:nvPr/>
          </p:nvSpPr>
          <p:spPr>
            <a:xfrm>
              <a:off x="5181600" y="2971800"/>
              <a:ext cx="381000" cy="838200"/>
            </a:xfrm>
            <a:custGeom>
              <a:rect b="b" l="l" r="r" t="t"/>
              <a:pathLst>
                <a:path extrusionOk="0" h="838200" w="381000">
                  <a:moveTo>
                    <a:pt x="0" y="167639"/>
                  </a:moveTo>
                  <a:lnTo>
                    <a:pt x="190500" y="0"/>
                  </a:lnTo>
                  <a:lnTo>
                    <a:pt x="381000" y="167639"/>
                  </a:lnTo>
                  <a:lnTo>
                    <a:pt x="285750" y="167639"/>
                  </a:lnTo>
                  <a:lnTo>
                    <a:pt x="285750" y="670559"/>
                  </a:lnTo>
                  <a:lnTo>
                    <a:pt x="381000" y="670559"/>
                  </a:lnTo>
                  <a:lnTo>
                    <a:pt x="190500" y="838199"/>
                  </a:lnTo>
                  <a:lnTo>
                    <a:pt x="0" y="670559"/>
                  </a:lnTo>
                  <a:lnTo>
                    <a:pt x="95250" y="670559"/>
                  </a:lnTo>
                  <a:lnTo>
                    <a:pt x="95250" y="167639"/>
                  </a:lnTo>
                  <a:lnTo>
                    <a:pt x="0" y="167639"/>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5" name="Google Shape;265;p21"/>
          <p:cNvSpPr txBox="1"/>
          <p:nvPr/>
        </p:nvSpPr>
        <p:spPr>
          <a:xfrm>
            <a:off x="6172200" y="3810000"/>
            <a:ext cx="1524000" cy="695062"/>
          </a:xfrm>
          <a:prstGeom prst="rect">
            <a:avLst/>
          </a:prstGeom>
          <a:solidFill>
            <a:srgbClr val="FFFF99"/>
          </a:solidFill>
          <a:ln cap="flat" cmpd="sng" w="12700">
            <a:solidFill>
              <a:srgbClr val="000000"/>
            </a:solidFill>
            <a:prstDash val="solid"/>
            <a:round/>
            <a:headEnd len="sm" w="sm" type="none"/>
            <a:tailEnd len="sm" w="sm" type="none"/>
          </a:ln>
        </p:spPr>
        <p:txBody>
          <a:bodyPr anchorCtr="0" anchor="t" bIns="0" lIns="0" spcFirstLastPara="1" rIns="0" wrap="square" tIns="40625">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Memory</a:t>
            </a:r>
            <a:endParaRPr sz="1400">
              <a:solidFill>
                <a:schemeClr val="dk1"/>
              </a:solidFill>
              <a:latin typeface="Arial"/>
              <a:ea typeface="Arial"/>
              <a:cs typeface="Arial"/>
              <a:sym typeface="Arial"/>
            </a:endParaRPr>
          </a:p>
          <a:p>
            <a:pPr indent="0" lvl="0" marL="0" marR="0" rtl="0" algn="l">
              <a:spcBef>
                <a:spcPts val="10"/>
              </a:spcBef>
              <a:spcAft>
                <a:spcPts val="0"/>
              </a:spcAft>
              <a:buNone/>
            </a:pPr>
            <a:r>
              <a:t/>
            </a:r>
            <a:endParaRPr sz="1450">
              <a:solidFill>
                <a:schemeClr val="dk1"/>
              </a:solidFill>
              <a:latin typeface="Arial"/>
              <a:ea typeface="Arial"/>
              <a:cs typeface="Arial"/>
              <a:sym typeface="Arial"/>
            </a:endParaRPr>
          </a:p>
          <a:p>
            <a:pPr indent="0" lvl="0" marL="0" marR="0" rtl="0" algn="ctr">
              <a:spcBef>
                <a:spcPts val="5"/>
              </a:spcBef>
              <a:spcAft>
                <a:spcPts val="0"/>
              </a:spcAft>
              <a:buNone/>
            </a:pPr>
            <a:r>
              <a:rPr lang="en-US" sz="1400">
                <a:solidFill>
                  <a:schemeClr val="dk1"/>
                </a:solidFill>
                <a:latin typeface="Arial"/>
                <a:ea typeface="Arial"/>
                <a:cs typeface="Arial"/>
                <a:sym typeface="Arial"/>
              </a:rPr>
              <a:t>ROM	RAM</a:t>
            </a:r>
            <a:endParaRPr sz="1400">
              <a:solidFill>
                <a:schemeClr val="dk1"/>
              </a:solidFill>
              <a:latin typeface="Arial"/>
              <a:ea typeface="Arial"/>
              <a:cs typeface="Arial"/>
              <a:sym typeface="Arial"/>
            </a:endParaRPr>
          </a:p>
        </p:txBody>
      </p:sp>
      <p:grpSp>
        <p:nvGrpSpPr>
          <p:cNvPr id="266" name="Google Shape;266;p21"/>
          <p:cNvGrpSpPr/>
          <p:nvPr/>
        </p:nvGrpSpPr>
        <p:grpSpPr>
          <a:xfrm>
            <a:off x="5486400" y="3200400"/>
            <a:ext cx="2667000" cy="381000"/>
            <a:chOff x="3962400" y="3200400"/>
            <a:chExt cx="2667000" cy="381000"/>
          </a:xfrm>
        </p:grpSpPr>
        <p:sp>
          <p:nvSpPr>
            <p:cNvPr id="267" name="Google Shape;267;p21"/>
            <p:cNvSpPr/>
            <p:nvPr/>
          </p:nvSpPr>
          <p:spPr>
            <a:xfrm>
              <a:off x="3962400" y="3200400"/>
              <a:ext cx="2667000" cy="381000"/>
            </a:xfrm>
            <a:custGeom>
              <a:rect b="b" l="l" r="r" t="t"/>
              <a:pathLst>
                <a:path extrusionOk="0" h="381000" w="2667000">
                  <a:moveTo>
                    <a:pt x="2133600" y="0"/>
                  </a:moveTo>
                  <a:lnTo>
                    <a:pt x="2133600" y="95250"/>
                  </a:lnTo>
                  <a:lnTo>
                    <a:pt x="533400" y="95250"/>
                  </a:lnTo>
                  <a:lnTo>
                    <a:pt x="533400" y="0"/>
                  </a:lnTo>
                  <a:lnTo>
                    <a:pt x="0" y="190500"/>
                  </a:lnTo>
                  <a:lnTo>
                    <a:pt x="533400" y="381000"/>
                  </a:lnTo>
                  <a:lnTo>
                    <a:pt x="533400" y="285750"/>
                  </a:lnTo>
                  <a:lnTo>
                    <a:pt x="2133600" y="285750"/>
                  </a:lnTo>
                  <a:lnTo>
                    <a:pt x="2133600" y="381000"/>
                  </a:lnTo>
                  <a:lnTo>
                    <a:pt x="2667000" y="190500"/>
                  </a:lnTo>
                  <a:lnTo>
                    <a:pt x="2133600" y="0"/>
                  </a:lnTo>
                  <a:close/>
                </a:path>
              </a:pathLst>
            </a:custGeom>
            <a:solidFill>
              <a:srgbClr val="FF99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21"/>
            <p:cNvSpPr/>
            <p:nvPr/>
          </p:nvSpPr>
          <p:spPr>
            <a:xfrm>
              <a:off x="3962400" y="3200400"/>
              <a:ext cx="2667000" cy="381000"/>
            </a:xfrm>
            <a:custGeom>
              <a:rect b="b" l="l" r="r" t="t"/>
              <a:pathLst>
                <a:path extrusionOk="0" h="381000" w="2667000">
                  <a:moveTo>
                    <a:pt x="0" y="190500"/>
                  </a:moveTo>
                  <a:lnTo>
                    <a:pt x="533400" y="0"/>
                  </a:lnTo>
                  <a:lnTo>
                    <a:pt x="533400" y="95250"/>
                  </a:lnTo>
                  <a:lnTo>
                    <a:pt x="2133600" y="95250"/>
                  </a:lnTo>
                  <a:lnTo>
                    <a:pt x="2133600" y="0"/>
                  </a:lnTo>
                  <a:lnTo>
                    <a:pt x="2667000" y="190500"/>
                  </a:lnTo>
                  <a:lnTo>
                    <a:pt x="2133600" y="381000"/>
                  </a:lnTo>
                  <a:lnTo>
                    <a:pt x="2133600" y="285750"/>
                  </a:lnTo>
                  <a:lnTo>
                    <a:pt x="533400" y="285750"/>
                  </a:lnTo>
                  <a:lnTo>
                    <a:pt x="533400" y="381000"/>
                  </a:lnTo>
                  <a:lnTo>
                    <a:pt x="0" y="19050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9" name="Google Shape;269;p21"/>
          <p:cNvSpPr txBox="1"/>
          <p:nvPr/>
        </p:nvSpPr>
        <p:spPr>
          <a:xfrm>
            <a:off x="6333148" y="3266947"/>
            <a:ext cx="972819" cy="227626"/>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lang="en-US" sz="1400">
                <a:solidFill>
                  <a:schemeClr val="dk1"/>
                </a:solidFill>
                <a:latin typeface="Arial"/>
                <a:ea typeface="Arial"/>
                <a:cs typeface="Arial"/>
                <a:sym typeface="Arial"/>
              </a:rPr>
              <a:t>System Bus</a:t>
            </a:r>
            <a:endParaRPr sz="1400">
              <a:solidFill>
                <a:schemeClr val="dk1"/>
              </a:solidFill>
              <a:latin typeface="Arial"/>
              <a:ea typeface="Arial"/>
              <a:cs typeface="Arial"/>
              <a:sym typeface="Arial"/>
            </a:endParaRPr>
          </a:p>
        </p:txBody>
      </p:sp>
      <p:grpSp>
        <p:nvGrpSpPr>
          <p:cNvPr id="270" name="Google Shape;270;p21"/>
          <p:cNvGrpSpPr/>
          <p:nvPr/>
        </p:nvGrpSpPr>
        <p:grpSpPr>
          <a:xfrm>
            <a:off x="6800851" y="3295650"/>
            <a:ext cx="187642" cy="188912"/>
            <a:chOff x="5276850" y="3295650"/>
            <a:chExt cx="187642" cy="188912"/>
          </a:xfrm>
        </p:grpSpPr>
        <p:sp>
          <p:nvSpPr>
            <p:cNvPr id="271" name="Google Shape;271;p21"/>
            <p:cNvSpPr/>
            <p:nvPr/>
          </p:nvSpPr>
          <p:spPr>
            <a:xfrm>
              <a:off x="5276850" y="3295650"/>
              <a:ext cx="186055" cy="0"/>
            </a:xfrm>
            <a:custGeom>
              <a:rect b="b" l="l" r="r" t="t"/>
              <a:pathLst>
                <a:path extrusionOk="0" h="120000" w="186054">
                  <a:moveTo>
                    <a:pt x="0" y="0"/>
                  </a:moveTo>
                  <a:lnTo>
                    <a:pt x="185737" y="0"/>
                  </a:lnTo>
                </a:path>
              </a:pathLst>
            </a:custGeom>
            <a:noFill/>
            <a:ln cap="flat" cmpd="sng" w="12700">
              <a:solidFill>
                <a:srgbClr val="FF999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21"/>
            <p:cNvSpPr/>
            <p:nvPr/>
          </p:nvSpPr>
          <p:spPr>
            <a:xfrm>
              <a:off x="5278437" y="3484562"/>
              <a:ext cx="186055" cy="0"/>
            </a:xfrm>
            <a:custGeom>
              <a:rect b="b" l="l" r="r" t="t"/>
              <a:pathLst>
                <a:path extrusionOk="0" h="120000" w="186054">
                  <a:moveTo>
                    <a:pt x="0" y="0"/>
                  </a:moveTo>
                  <a:lnTo>
                    <a:pt x="185737" y="0"/>
                  </a:lnTo>
                </a:path>
              </a:pathLst>
            </a:custGeom>
            <a:noFill/>
            <a:ln cap="flat" cmpd="sng" w="12700">
              <a:solidFill>
                <a:srgbClr val="FF999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273" name="Google Shape;273;p21"/>
          <p:cNvGraphicFramePr/>
          <p:nvPr/>
        </p:nvGraphicFramePr>
        <p:xfrm>
          <a:off x="4032250" y="2736850"/>
          <a:ext cx="3000000" cy="3000000"/>
        </p:xfrm>
        <a:graphic>
          <a:graphicData uri="http://schemas.openxmlformats.org/drawingml/2006/table">
            <a:tbl>
              <a:tblPr bandRow="1" firstRow="1">
                <a:noFill/>
                <a:tableStyleId>{D52ED082-F14C-41A4-9770-FA7A89D817B5}</a:tableStyleId>
              </a:tblPr>
              <a:tblGrid>
                <a:gridCol w="533400"/>
                <a:gridCol w="914400"/>
              </a:tblGrid>
              <a:tr h="838200">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97155" marR="0" rtl="0" algn="l">
                        <a:lnSpc>
                          <a:spcPct val="100000"/>
                        </a:lnSpc>
                        <a:spcBef>
                          <a:spcPts val="0"/>
                        </a:spcBef>
                        <a:spcAft>
                          <a:spcPts val="0"/>
                        </a:spcAft>
                        <a:buNone/>
                      </a:pPr>
                      <a:r>
                        <a:rPr lang="en-US" sz="1400" u="none" cap="none" strike="noStrike">
                          <a:latin typeface="Arial"/>
                          <a:ea typeface="Arial"/>
                          <a:cs typeface="Arial"/>
                          <a:sym typeface="Arial"/>
                        </a:rPr>
                        <a:t>ALU</a:t>
                      </a:r>
                      <a:endParaRPr sz="1400" u="none" cap="none" strike="noStrike">
                        <a:latin typeface="Arial"/>
                        <a:ea typeface="Arial"/>
                        <a:cs typeface="Arial"/>
                        <a:sym typeface="Arial"/>
                      </a:endParaRPr>
                    </a:p>
                  </a:txBody>
                  <a:tcPr marT="63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66FFFF"/>
                    </a:solidFill>
                  </a:tcPr>
                </a:tc>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0" lvl="0" marL="128904" marR="114300" rtl="0" algn="l">
                        <a:lnSpc>
                          <a:spcPct val="100000"/>
                        </a:lnSpc>
                        <a:spcBef>
                          <a:spcPts val="5"/>
                        </a:spcBef>
                        <a:spcAft>
                          <a:spcPts val="0"/>
                        </a:spcAft>
                        <a:buNone/>
                      </a:pPr>
                      <a:r>
                        <a:rPr lang="en-US" sz="1400" u="none" cap="none" strike="noStrike">
                          <a:latin typeface="Arial"/>
                          <a:ea typeface="Arial"/>
                          <a:cs typeface="Arial"/>
                          <a:sym typeface="Arial"/>
                        </a:rPr>
                        <a:t>Register  Array</a:t>
                      </a:r>
                      <a:endParaRPr sz="1400" u="none" cap="none" strike="noStrike">
                        <a:latin typeface="Arial"/>
                        <a:ea typeface="Arial"/>
                        <a:cs typeface="Arial"/>
                        <a:sym typeface="Arial"/>
                      </a:endParaRPr>
                    </a:p>
                  </a:txBody>
                  <a:tcPr marT="6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66FFFF"/>
                    </a:solidFill>
                  </a:tcPr>
                </a:tc>
              </a:tr>
              <a:tr h="609600">
                <a:tc gridSpan="2">
                  <a:txBody>
                    <a:bodyPr/>
                    <a:lstStyle/>
                    <a:p>
                      <a:pPr indent="0" lvl="0" marL="0" marR="0" rtl="0" algn="l">
                        <a:lnSpc>
                          <a:spcPct val="100000"/>
                        </a:lnSpc>
                        <a:spcBef>
                          <a:spcPts val="0"/>
                        </a:spcBef>
                        <a:spcAft>
                          <a:spcPts val="0"/>
                        </a:spcAft>
                        <a:buNone/>
                      </a:pPr>
                      <a:r>
                        <a:t/>
                      </a:r>
                      <a:endParaRPr sz="1450" u="none" cap="none" strike="noStrike">
                        <a:latin typeface="Times New Roman"/>
                        <a:ea typeface="Times New Roman"/>
                        <a:cs typeface="Times New Roman"/>
                        <a:sym typeface="Times New Roman"/>
                      </a:endParaRPr>
                    </a:p>
                    <a:p>
                      <a:pPr indent="0" lvl="0" marL="411480" marR="0" rtl="0" algn="l">
                        <a:lnSpc>
                          <a:spcPct val="100000"/>
                        </a:lnSpc>
                        <a:spcBef>
                          <a:spcPts val="5"/>
                        </a:spcBef>
                        <a:spcAft>
                          <a:spcPts val="0"/>
                        </a:spcAft>
                        <a:buNone/>
                      </a:pPr>
                      <a:r>
                        <a:rPr lang="en-US" sz="1400" u="none" cap="none" strike="noStrike">
                          <a:latin typeface="Arial"/>
                          <a:ea typeface="Arial"/>
                          <a:cs typeface="Arial"/>
                          <a:sym typeface="Arial"/>
                        </a:rPr>
                        <a:t>Control</a:t>
                      </a:r>
                      <a:endParaRPr sz="1400" u="none" cap="none" strike="noStrike">
                        <a:latin typeface="Arial"/>
                        <a:ea typeface="Arial"/>
                        <a:cs typeface="Arial"/>
                        <a:sym typeface="Arial"/>
                      </a:endParaRPr>
                    </a:p>
                  </a:txBody>
                  <a:tcPr marT="3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66FFFF"/>
                    </a:solidFill>
                  </a:tcPr>
                </a:tc>
                <a:tc hMerge="1"/>
              </a:tr>
            </a:tbl>
          </a:graphicData>
        </a:graphic>
      </p:graphicFrame>
      <p:sp>
        <p:nvSpPr>
          <p:cNvPr id="274" name="Google Shape;274;p21"/>
          <p:cNvSpPr txBox="1"/>
          <p:nvPr/>
        </p:nvSpPr>
        <p:spPr>
          <a:xfrm>
            <a:off x="2288540" y="1543303"/>
            <a:ext cx="6322060" cy="513080"/>
          </a:xfrm>
          <a:prstGeom prst="rect">
            <a:avLst/>
          </a:prstGeom>
          <a:noFill/>
          <a:ln>
            <a:noFill/>
          </a:ln>
        </p:spPr>
        <p:txBody>
          <a:bodyPr anchorCtr="0" anchor="t" bIns="0" lIns="0" spcFirstLastPara="1" rIns="0" wrap="square" tIns="12050">
            <a:spAutoFit/>
          </a:bodyPr>
          <a:lstStyle/>
          <a:p>
            <a:pPr indent="-342900" lvl="0" marL="354965" marR="0" rtl="0" algn="l">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Let’s expand the picture a bit.</a:t>
            </a:r>
            <a:endParaRPr sz="3200">
              <a:solidFill>
                <a:schemeClr val="dk1"/>
              </a:solidFill>
              <a:latin typeface="Times New Roman"/>
              <a:ea typeface="Times New Roman"/>
              <a:cs typeface="Times New Roman"/>
              <a:sym typeface="Times New Roman"/>
            </a:endParaRPr>
          </a:p>
        </p:txBody>
      </p:sp>
      <p:sp>
        <p:nvSpPr>
          <p:cNvPr id="275" name="Google Shape;275;p21"/>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2884043" y="308228"/>
            <a:ext cx="6423900" cy="6966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0" rtl="0" algn="ctr">
              <a:lnSpc>
                <a:spcPct val="100000"/>
              </a:lnSpc>
              <a:spcBef>
                <a:spcPts val="0"/>
              </a:spcBef>
              <a:spcAft>
                <a:spcPts val="0"/>
              </a:spcAft>
              <a:buNone/>
            </a:pPr>
            <a:r>
              <a:rPr lang="en-US"/>
              <a:t>Microcomputer?</a:t>
            </a:r>
            <a:endParaRPr/>
          </a:p>
        </p:txBody>
      </p:sp>
      <p:sp>
        <p:nvSpPr>
          <p:cNvPr id="281" name="Google Shape;281;p22"/>
          <p:cNvSpPr txBox="1"/>
          <p:nvPr/>
        </p:nvSpPr>
        <p:spPr>
          <a:xfrm>
            <a:off x="838200" y="1802892"/>
            <a:ext cx="10515600" cy="4369435"/>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51425">
            <a:spAutoFit/>
          </a:bodyPr>
          <a:lstStyle/>
          <a:p>
            <a:pPr indent="-229235" lvl="0" marL="320040" marR="527685" rtl="0" algn="l">
              <a:lnSpc>
                <a:spcPct val="107857"/>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When a microprocessor, as central processing unit, combined with  memory like RAM and ROM, and input/output circuitry, it becomes  microcomputer</a:t>
            </a:r>
            <a:endParaRPr sz="2800">
              <a:solidFill>
                <a:schemeClr val="dk1"/>
              </a:solidFill>
              <a:latin typeface="Calibri"/>
              <a:ea typeface="Calibri"/>
              <a:cs typeface="Calibri"/>
              <a:sym typeface="Calibri"/>
            </a:endParaRPr>
          </a:p>
        </p:txBody>
      </p:sp>
      <p:sp>
        <p:nvSpPr>
          <p:cNvPr id="282" name="Google Shape;282;p22"/>
          <p:cNvSpPr txBox="1"/>
          <p:nvPr/>
        </p:nvSpPr>
        <p:spPr>
          <a:xfrm>
            <a:off x="11171935" y="6426504"/>
            <a:ext cx="10287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888888"/>
                </a:solidFill>
                <a:latin typeface="Calibri"/>
                <a:ea typeface="Calibri"/>
                <a:cs typeface="Calibri"/>
                <a:sym typeface="Calibri"/>
              </a:rPr>
              <a:t>5</a:t>
            </a:r>
            <a:endParaRPr sz="1200">
              <a:solidFill>
                <a:schemeClr val="dk1"/>
              </a:solidFill>
              <a:latin typeface="Calibri"/>
              <a:ea typeface="Calibri"/>
              <a:cs typeface="Calibri"/>
              <a:sym typeface="Calibri"/>
            </a:endParaRPr>
          </a:p>
        </p:txBody>
      </p:sp>
      <p:sp>
        <p:nvSpPr>
          <p:cNvPr id="283" name="Google Shape;283;p22"/>
          <p:cNvSpPr/>
          <p:nvPr/>
        </p:nvSpPr>
        <p:spPr>
          <a:xfrm>
            <a:off x="3648455" y="2796539"/>
            <a:ext cx="6166104" cy="33756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22"/>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2884043" y="308228"/>
            <a:ext cx="6423900" cy="6966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887730" rtl="0" algn="l">
              <a:lnSpc>
                <a:spcPct val="100000"/>
              </a:lnSpc>
              <a:spcBef>
                <a:spcPts val="0"/>
              </a:spcBef>
              <a:spcAft>
                <a:spcPts val="0"/>
              </a:spcAft>
              <a:buNone/>
            </a:pPr>
            <a:r>
              <a:rPr lang="en-US"/>
              <a:t>Basic components of a microprocessor</a:t>
            </a:r>
            <a:endParaRPr/>
          </a:p>
        </p:txBody>
      </p:sp>
      <p:sp>
        <p:nvSpPr>
          <p:cNvPr id="290" name="Google Shape;290;p23"/>
          <p:cNvSpPr txBox="1"/>
          <p:nvPr/>
        </p:nvSpPr>
        <p:spPr>
          <a:xfrm>
            <a:off x="838200" y="1802892"/>
            <a:ext cx="10515600" cy="4369435"/>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0">
            <a:spAutoFit/>
          </a:bodyPr>
          <a:lstStyle/>
          <a:p>
            <a:pPr indent="-229235" lvl="0" marL="320040" marR="0" rtl="0" algn="l">
              <a:lnSpc>
                <a:spcPct val="118750"/>
              </a:lnSpc>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Arithmetic. and Logic Unit</a:t>
            </a:r>
            <a:endParaRPr sz="3200">
              <a:solidFill>
                <a:schemeClr val="dk1"/>
              </a:solidFill>
              <a:latin typeface="Calibri"/>
              <a:ea typeface="Calibri"/>
              <a:cs typeface="Calibri"/>
              <a:sym typeface="Calibri"/>
            </a:endParaRPr>
          </a:p>
          <a:p>
            <a:pPr indent="-229235" lvl="0" marL="320040" marR="0" rtl="0" algn="l">
              <a:lnSpc>
                <a:spcPct val="100000"/>
              </a:lnSpc>
              <a:spcBef>
                <a:spcPts val="61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Registers</a:t>
            </a:r>
            <a:endParaRPr sz="3200">
              <a:solidFill>
                <a:schemeClr val="dk1"/>
              </a:solidFill>
              <a:latin typeface="Calibri"/>
              <a:ea typeface="Calibri"/>
              <a:cs typeface="Calibri"/>
              <a:sym typeface="Calibri"/>
            </a:endParaRPr>
          </a:p>
          <a:p>
            <a:pPr indent="-229235" lvl="0" marL="320040" marR="0" rtl="0" algn="l">
              <a:lnSpc>
                <a:spcPct val="100000"/>
              </a:lnSpc>
              <a:spcBef>
                <a:spcPts val="615"/>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Control Unit</a:t>
            </a:r>
            <a:endParaRPr sz="3200">
              <a:solidFill>
                <a:schemeClr val="dk1"/>
              </a:solidFill>
              <a:latin typeface="Calibri"/>
              <a:ea typeface="Calibri"/>
              <a:cs typeface="Calibri"/>
              <a:sym typeface="Calibri"/>
            </a:endParaRPr>
          </a:p>
          <a:p>
            <a:pPr indent="-229235" lvl="0" marL="320040" marR="0" rtl="0" algn="l">
              <a:lnSpc>
                <a:spcPct val="100000"/>
              </a:lnSpc>
              <a:spcBef>
                <a:spcPts val="625"/>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Cache Memory</a:t>
            </a:r>
            <a:endParaRPr sz="3200">
              <a:solidFill>
                <a:schemeClr val="dk1"/>
              </a:solidFill>
              <a:latin typeface="Calibri"/>
              <a:ea typeface="Calibri"/>
              <a:cs typeface="Calibri"/>
              <a:sym typeface="Calibri"/>
            </a:endParaRPr>
          </a:p>
        </p:txBody>
      </p:sp>
      <p:sp>
        <p:nvSpPr>
          <p:cNvPr id="291" name="Google Shape;291;p23"/>
          <p:cNvSpPr txBox="1"/>
          <p:nvPr/>
        </p:nvSpPr>
        <p:spPr>
          <a:xfrm>
            <a:off x="11171935" y="6426504"/>
            <a:ext cx="10287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888888"/>
                </a:solidFill>
                <a:latin typeface="Calibri"/>
                <a:ea typeface="Calibri"/>
                <a:cs typeface="Calibri"/>
                <a:sym typeface="Calibri"/>
              </a:rPr>
              <a:t>6</a:t>
            </a:r>
            <a:endParaRPr sz="1200">
              <a:solidFill>
                <a:schemeClr val="dk1"/>
              </a:solidFill>
              <a:latin typeface="Calibri"/>
              <a:ea typeface="Calibri"/>
              <a:cs typeface="Calibri"/>
              <a:sym typeface="Calibri"/>
            </a:endParaRPr>
          </a:p>
        </p:txBody>
      </p:sp>
      <p:sp>
        <p:nvSpPr>
          <p:cNvPr id="292" name="Google Shape;292;p23"/>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4"/>
          <p:cNvSpPr txBox="1"/>
          <p:nvPr>
            <p:ph type="title"/>
          </p:nvPr>
        </p:nvSpPr>
        <p:spPr>
          <a:xfrm>
            <a:off x="2884043" y="308228"/>
            <a:ext cx="6423900" cy="6966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System Bus</a:t>
            </a:r>
            <a:endParaRPr/>
          </a:p>
        </p:txBody>
      </p:sp>
      <p:sp>
        <p:nvSpPr>
          <p:cNvPr id="298" name="Google Shape;298;p24"/>
          <p:cNvSpPr txBox="1"/>
          <p:nvPr/>
        </p:nvSpPr>
        <p:spPr>
          <a:xfrm>
            <a:off x="557276" y="1707918"/>
            <a:ext cx="9750425" cy="3477895"/>
          </a:xfrm>
          <a:prstGeom prst="rect">
            <a:avLst/>
          </a:prstGeom>
          <a:noFill/>
          <a:ln>
            <a:noFill/>
          </a:ln>
        </p:spPr>
        <p:txBody>
          <a:bodyPr anchorCtr="0" anchor="t" bIns="0" lIns="0" spcFirstLastPara="1" rIns="0" wrap="square" tIns="97775">
            <a:spAutoFit/>
          </a:bodyPr>
          <a:lstStyle/>
          <a:p>
            <a:pPr indent="-228600" lvl="0" marL="241300" marR="0" rtl="0" algn="l">
              <a:lnSpc>
                <a:spcPct val="100000"/>
              </a:lnSpc>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Address Bus</a:t>
            </a:r>
            <a:endParaRPr sz="2800">
              <a:solidFill>
                <a:schemeClr val="dk1"/>
              </a:solidFill>
              <a:latin typeface="Calibri"/>
              <a:ea typeface="Calibri"/>
              <a:cs typeface="Calibri"/>
              <a:sym typeface="Calibri"/>
            </a:endParaRPr>
          </a:p>
          <a:p>
            <a:pPr indent="0" lvl="0" marL="927100" marR="0" rtl="0" algn="l">
              <a:lnSpc>
                <a:spcPct val="100000"/>
              </a:lnSpc>
              <a:spcBef>
                <a:spcPts val="670"/>
              </a:spcBef>
              <a:spcAft>
                <a:spcPts val="0"/>
              </a:spcAft>
              <a:buNone/>
            </a:pPr>
            <a:r>
              <a:rPr lang="en-US" sz="2800">
                <a:solidFill>
                  <a:schemeClr val="dk1"/>
                </a:solidFill>
                <a:latin typeface="Calibri"/>
                <a:ea typeface="Calibri"/>
                <a:cs typeface="Calibri"/>
                <a:sym typeface="Calibri"/>
              </a:rPr>
              <a:t>Address bus carries address of memory.</a:t>
            </a:r>
            <a:endParaRPr sz="2800">
              <a:solidFill>
                <a:schemeClr val="dk1"/>
              </a:solidFill>
              <a:latin typeface="Calibri"/>
              <a:ea typeface="Calibri"/>
              <a:cs typeface="Calibri"/>
              <a:sym typeface="Calibri"/>
            </a:endParaRPr>
          </a:p>
          <a:p>
            <a:pPr indent="-228600" lvl="0" marL="241300" marR="0" rtl="0" algn="l">
              <a:lnSpc>
                <a:spcPct val="100000"/>
              </a:lnSpc>
              <a:spcBef>
                <a:spcPts val="665"/>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Data Bus</a:t>
            </a:r>
            <a:endParaRPr sz="2800">
              <a:solidFill>
                <a:schemeClr val="dk1"/>
              </a:solidFill>
              <a:latin typeface="Calibri"/>
              <a:ea typeface="Calibri"/>
              <a:cs typeface="Calibri"/>
              <a:sym typeface="Calibri"/>
            </a:endParaRPr>
          </a:p>
          <a:p>
            <a:pPr indent="914400" lvl="0" marL="12700" marR="5080" rtl="0" algn="l">
              <a:lnSpc>
                <a:spcPct val="107857"/>
              </a:lnSpc>
              <a:spcBef>
                <a:spcPts val="1040"/>
              </a:spcBef>
              <a:spcAft>
                <a:spcPts val="0"/>
              </a:spcAft>
              <a:buNone/>
            </a:pPr>
            <a:r>
              <a:rPr lang="en-US" sz="2800">
                <a:solidFill>
                  <a:schemeClr val="dk1"/>
                </a:solidFill>
                <a:latin typeface="Calibri"/>
                <a:ea typeface="Calibri"/>
                <a:cs typeface="Calibri"/>
                <a:sym typeface="Calibri"/>
              </a:rPr>
              <a:t>A data bus used to transfer data from one module to another  module.</a:t>
            </a:r>
            <a:endParaRPr sz="2800">
              <a:solidFill>
                <a:schemeClr val="dk1"/>
              </a:solidFill>
              <a:latin typeface="Calibri"/>
              <a:ea typeface="Calibri"/>
              <a:cs typeface="Calibri"/>
              <a:sym typeface="Calibri"/>
            </a:endParaRPr>
          </a:p>
          <a:p>
            <a:pPr indent="-228600" lvl="0" marL="241300" marR="0" rtl="0" algn="l">
              <a:lnSpc>
                <a:spcPct val="100000"/>
              </a:lnSpc>
              <a:spcBef>
                <a:spcPts val="635"/>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Control bus</a:t>
            </a:r>
            <a:endParaRPr sz="2800">
              <a:solidFill>
                <a:schemeClr val="dk1"/>
              </a:solidFill>
              <a:latin typeface="Calibri"/>
              <a:ea typeface="Calibri"/>
              <a:cs typeface="Calibri"/>
              <a:sym typeface="Calibri"/>
            </a:endParaRPr>
          </a:p>
          <a:p>
            <a:pPr indent="0" lvl="0" marL="927100" marR="0" rtl="0" algn="l">
              <a:lnSpc>
                <a:spcPct val="100000"/>
              </a:lnSpc>
              <a:spcBef>
                <a:spcPts val="660"/>
              </a:spcBef>
              <a:spcAft>
                <a:spcPts val="0"/>
              </a:spcAft>
              <a:buNone/>
            </a:pPr>
            <a:r>
              <a:rPr lang="en-US" sz="2800">
                <a:solidFill>
                  <a:schemeClr val="dk1"/>
                </a:solidFill>
                <a:latin typeface="Calibri"/>
                <a:ea typeface="Calibri"/>
                <a:cs typeface="Calibri"/>
                <a:sym typeface="Calibri"/>
              </a:rPr>
              <a:t>It comprised of various single lines that carry control signals.</a:t>
            </a:r>
            <a:endParaRPr sz="2800">
              <a:solidFill>
                <a:schemeClr val="dk1"/>
              </a:solidFill>
              <a:latin typeface="Calibri"/>
              <a:ea typeface="Calibri"/>
              <a:cs typeface="Calibri"/>
              <a:sym typeface="Calibri"/>
            </a:endParaRPr>
          </a:p>
        </p:txBody>
      </p:sp>
      <p:sp>
        <p:nvSpPr>
          <p:cNvPr id="299" name="Google Shape;299;p24"/>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4802885" y="609676"/>
            <a:ext cx="2585100" cy="6906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System Bus</a:t>
            </a:r>
            <a:endParaRPr/>
          </a:p>
        </p:txBody>
      </p:sp>
      <p:sp>
        <p:nvSpPr>
          <p:cNvPr id="305" name="Google Shape;305;p25"/>
          <p:cNvSpPr/>
          <p:nvPr/>
        </p:nvSpPr>
        <p:spPr>
          <a:xfrm>
            <a:off x="3305555" y="2060448"/>
            <a:ext cx="5276088" cy="38663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26"/>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b="1" lang="en-US" sz="3600"/>
              <a:t>Memory</a:t>
            </a:r>
            <a:endParaRPr/>
          </a:p>
        </p:txBody>
      </p:sp>
      <p:sp>
        <p:nvSpPr>
          <p:cNvPr id="312" name="Google Shape;312;p26"/>
          <p:cNvSpPr txBox="1"/>
          <p:nvPr/>
        </p:nvSpPr>
        <p:spPr>
          <a:xfrm>
            <a:off x="1221850" y="1071575"/>
            <a:ext cx="10210800" cy="5368200"/>
          </a:xfrm>
          <a:prstGeom prst="rect">
            <a:avLst/>
          </a:prstGeom>
          <a:noFill/>
          <a:ln>
            <a:noFill/>
          </a:ln>
        </p:spPr>
        <p:txBody>
          <a:bodyPr anchorCtr="0" anchor="t" bIns="0" lIns="0" spcFirstLastPara="1" rIns="0" wrap="square" tIns="61575">
            <a:spAutoFit/>
          </a:bodyPr>
          <a:lstStyle/>
          <a:p>
            <a:pPr indent="-457200" lvl="0" marL="469265" marR="5080" rtl="0" algn="l">
              <a:lnSpc>
                <a:spcPct val="107857"/>
              </a:lnSpc>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Memory stores information such as instructions  and data in binary format (0 and 1). It provides  this information to the microprocessor whenever  it is needed.</a:t>
            </a:r>
            <a:endParaRPr sz="2800">
              <a:solidFill>
                <a:schemeClr val="dk1"/>
              </a:solidFill>
              <a:latin typeface="Times New Roman"/>
              <a:ea typeface="Times New Roman"/>
              <a:cs typeface="Times New Roman"/>
              <a:sym typeface="Times New Roman"/>
            </a:endParaRPr>
          </a:p>
          <a:p>
            <a:pPr indent="0" lvl="0" marL="0" marR="0" rtl="0" algn="l">
              <a:spcBef>
                <a:spcPts val="15"/>
              </a:spcBef>
              <a:spcAft>
                <a:spcPts val="0"/>
              </a:spcAft>
              <a:buClr>
                <a:schemeClr val="dk1"/>
              </a:buClr>
              <a:buSzPts val="3800"/>
              <a:buFont typeface="Times New Roman"/>
              <a:buNone/>
            </a:pPr>
            <a:r>
              <a:t/>
            </a:r>
            <a:endParaRPr sz="3800">
              <a:solidFill>
                <a:schemeClr val="dk1"/>
              </a:solidFill>
              <a:latin typeface="Times New Roman"/>
              <a:ea typeface="Times New Roman"/>
              <a:cs typeface="Times New Roman"/>
              <a:sym typeface="Times New Roman"/>
            </a:endParaRPr>
          </a:p>
          <a:p>
            <a:pPr indent="-457833" lvl="0" marL="469900" marR="227965" rtl="0" algn="l">
              <a:lnSpc>
                <a:spcPct val="107857"/>
              </a:lnSpc>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Usually, there is a memory “sub-system” in a  microprocessor-based system. This sub-system  includes:</a:t>
            </a:r>
            <a:endParaRPr sz="2800">
              <a:solidFill>
                <a:schemeClr val="dk1"/>
              </a:solidFill>
              <a:latin typeface="Times New Roman"/>
              <a:ea typeface="Times New Roman"/>
              <a:cs typeface="Times New Roman"/>
              <a:sym typeface="Times New Roman"/>
            </a:endParaRPr>
          </a:p>
          <a:p>
            <a:pPr indent="-286385" lvl="1" marL="869950" marR="0" rtl="0" algn="l">
              <a:spcBef>
                <a:spcPts val="26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 registers inside the microprocessor</a:t>
            </a:r>
            <a:endParaRPr b="0" i="0" sz="2400" u="none" cap="none" strike="noStrike">
              <a:solidFill>
                <a:schemeClr val="dk1"/>
              </a:solidFill>
              <a:latin typeface="Times New Roman"/>
              <a:ea typeface="Times New Roman"/>
              <a:cs typeface="Times New Roman"/>
              <a:sym typeface="Times New Roman"/>
            </a:endParaRPr>
          </a:p>
          <a:p>
            <a:pPr indent="-287019" lvl="1" marL="869950" marR="0" rtl="0" algn="l">
              <a:spcBef>
                <a:spcPts val="29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Read Only Memory (ROM)</a:t>
            </a:r>
            <a:endParaRPr b="0" i="0" sz="2400" u="none" cap="none" strike="noStrike">
              <a:solidFill>
                <a:schemeClr val="dk1"/>
              </a:solidFill>
              <a:latin typeface="Times New Roman"/>
              <a:ea typeface="Times New Roman"/>
              <a:cs typeface="Times New Roman"/>
              <a:sym typeface="Times New Roman"/>
            </a:endParaRPr>
          </a:p>
          <a:p>
            <a:pPr indent="-229869" lvl="2" marL="1212850" marR="0" rtl="0" algn="l">
              <a:spcBef>
                <a:spcPts val="254"/>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used to store information that does not change.</a:t>
            </a:r>
            <a:endParaRPr b="0" i="0" sz="2000" u="none" cap="none" strike="noStrike">
              <a:solidFill>
                <a:schemeClr val="dk1"/>
              </a:solidFill>
              <a:latin typeface="Times New Roman"/>
              <a:ea typeface="Times New Roman"/>
              <a:cs typeface="Times New Roman"/>
              <a:sym typeface="Times New Roman"/>
            </a:endParaRPr>
          </a:p>
          <a:p>
            <a:pPr indent="-286385" lvl="1" marL="869950" marR="547370" rtl="0" algn="l">
              <a:lnSpc>
                <a:spcPct val="107916"/>
              </a:lnSpc>
              <a:spcBef>
                <a:spcPts val="60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Random Access Memory (RAM) (also known as  Read/Write Memory).</a:t>
            </a:r>
            <a:endParaRPr b="0" i="0" sz="2400" u="none" cap="none" strike="noStrike">
              <a:solidFill>
                <a:schemeClr val="dk1"/>
              </a:solidFill>
              <a:latin typeface="Times New Roman"/>
              <a:ea typeface="Times New Roman"/>
              <a:cs typeface="Times New Roman"/>
              <a:sym typeface="Times New Roman"/>
            </a:endParaRPr>
          </a:p>
          <a:p>
            <a:pPr indent="-229235" lvl="2" marL="1212850" marR="635000" rtl="0" algn="l">
              <a:lnSpc>
                <a:spcPct val="108000"/>
              </a:lnSpc>
              <a:spcBef>
                <a:spcPts val="49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used to store information supplied by the user. Such as  programs and data.</a:t>
            </a:r>
            <a:endParaRPr b="0" i="0" sz="2000" u="none" cap="none" strike="noStrike">
              <a:solidFill>
                <a:schemeClr val="dk1"/>
              </a:solidFill>
              <a:latin typeface="Times New Roman"/>
              <a:ea typeface="Times New Roman"/>
              <a:cs typeface="Times New Roman"/>
              <a:sym typeface="Times New Roman"/>
            </a:endParaRPr>
          </a:p>
        </p:txBody>
      </p:sp>
      <p:sp>
        <p:nvSpPr>
          <p:cNvPr id="313" name="Google Shape;313;p26"/>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7"/>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27"/>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b="1" lang="en-US" sz="3600">
                <a:latin typeface="Times New Roman"/>
                <a:ea typeface="Times New Roman"/>
                <a:cs typeface="Times New Roman"/>
                <a:sym typeface="Times New Roman"/>
              </a:rPr>
              <a:t>Memory Map and Addresses</a:t>
            </a:r>
            <a:endParaRPr/>
          </a:p>
        </p:txBody>
      </p:sp>
      <p:sp>
        <p:nvSpPr>
          <p:cNvPr id="320" name="Google Shape;320;p27"/>
          <p:cNvSpPr txBox="1"/>
          <p:nvPr/>
        </p:nvSpPr>
        <p:spPr>
          <a:xfrm>
            <a:off x="4206290" y="5721972"/>
            <a:ext cx="336550" cy="166712"/>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lang="en-US" sz="1000">
                <a:solidFill>
                  <a:schemeClr val="dk1"/>
                </a:solidFill>
                <a:latin typeface="Arial"/>
                <a:ea typeface="Arial"/>
                <a:cs typeface="Arial"/>
                <a:sym typeface="Arial"/>
              </a:rPr>
              <a:t>FFFF</a:t>
            </a:r>
            <a:endParaRPr sz="1000">
              <a:solidFill>
                <a:schemeClr val="dk1"/>
              </a:solidFill>
              <a:latin typeface="Arial"/>
              <a:ea typeface="Arial"/>
              <a:cs typeface="Arial"/>
              <a:sym typeface="Arial"/>
            </a:endParaRPr>
          </a:p>
        </p:txBody>
      </p:sp>
      <p:grpSp>
        <p:nvGrpSpPr>
          <p:cNvPr id="321" name="Google Shape;321;p27"/>
          <p:cNvGrpSpPr/>
          <p:nvPr/>
        </p:nvGrpSpPr>
        <p:grpSpPr>
          <a:xfrm>
            <a:off x="3914775" y="2844800"/>
            <a:ext cx="304800" cy="2857500"/>
            <a:chOff x="2390775" y="2844800"/>
            <a:chExt cx="304800" cy="2857500"/>
          </a:xfrm>
        </p:grpSpPr>
        <p:sp>
          <p:nvSpPr>
            <p:cNvPr id="322" name="Google Shape;322;p27"/>
            <p:cNvSpPr/>
            <p:nvPr/>
          </p:nvSpPr>
          <p:spPr>
            <a:xfrm>
              <a:off x="2557462" y="4959350"/>
              <a:ext cx="0" cy="679450"/>
            </a:xfrm>
            <a:custGeom>
              <a:rect b="b" l="l" r="r" t="t"/>
              <a:pathLst>
                <a:path extrusionOk="0" h="679450" w="120000">
                  <a:moveTo>
                    <a:pt x="0" y="0"/>
                  </a:moveTo>
                  <a:lnTo>
                    <a:pt x="0" y="67945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27"/>
            <p:cNvSpPr/>
            <p:nvPr/>
          </p:nvSpPr>
          <p:spPr>
            <a:xfrm>
              <a:off x="2519362" y="5626100"/>
              <a:ext cx="76200" cy="76200"/>
            </a:xfrm>
            <a:custGeom>
              <a:rect b="b" l="l" r="r" t="t"/>
              <a:pathLst>
                <a:path extrusionOk="0" h="76200" w="76200">
                  <a:moveTo>
                    <a:pt x="76200" y="0"/>
                  </a:moveTo>
                  <a:lnTo>
                    <a:pt x="0" y="0"/>
                  </a:lnTo>
                  <a:lnTo>
                    <a:pt x="38100" y="76200"/>
                  </a:lnTo>
                  <a:lnTo>
                    <a:pt x="762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27"/>
            <p:cNvSpPr/>
            <p:nvPr/>
          </p:nvSpPr>
          <p:spPr>
            <a:xfrm>
              <a:off x="2557462" y="2908300"/>
              <a:ext cx="0" cy="622300"/>
            </a:xfrm>
            <a:custGeom>
              <a:rect b="b" l="l" r="r" t="t"/>
              <a:pathLst>
                <a:path extrusionOk="0" h="622300" w="120000">
                  <a:moveTo>
                    <a:pt x="0" y="0"/>
                  </a:moveTo>
                  <a:lnTo>
                    <a:pt x="0" y="62230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27"/>
            <p:cNvSpPr/>
            <p:nvPr/>
          </p:nvSpPr>
          <p:spPr>
            <a:xfrm>
              <a:off x="2519349" y="2844800"/>
              <a:ext cx="76200" cy="76835"/>
            </a:xfrm>
            <a:custGeom>
              <a:rect b="b" l="l" r="r" t="t"/>
              <a:pathLst>
                <a:path extrusionOk="0" h="76835" w="76200">
                  <a:moveTo>
                    <a:pt x="38112" y="0"/>
                  </a:moveTo>
                  <a:lnTo>
                    <a:pt x="0" y="76200"/>
                  </a:lnTo>
                  <a:lnTo>
                    <a:pt x="76200" y="76212"/>
                  </a:lnTo>
                  <a:lnTo>
                    <a:pt x="3811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27"/>
            <p:cNvSpPr/>
            <p:nvPr/>
          </p:nvSpPr>
          <p:spPr>
            <a:xfrm>
              <a:off x="2390775" y="3530600"/>
              <a:ext cx="304800" cy="1428750"/>
            </a:xfrm>
            <a:custGeom>
              <a:rect b="b" l="l" r="r" t="t"/>
              <a:pathLst>
                <a:path extrusionOk="0" h="1428750" w="304800">
                  <a:moveTo>
                    <a:pt x="304800" y="0"/>
                  </a:moveTo>
                  <a:lnTo>
                    <a:pt x="0" y="0"/>
                  </a:lnTo>
                  <a:lnTo>
                    <a:pt x="0" y="1428750"/>
                  </a:lnTo>
                  <a:lnTo>
                    <a:pt x="304800" y="1428750"/>
                  </a:lnTo>
                  <a:lnTo>
                    <a:pt x="3048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7" name="Google Shape;327;p27"/>
          <p:cNvSpPr txBox="1"/>
          <p:nvPr/>
        </p:nvSpPr>
        <p:spPr>
          <a:xfrm rot="-5400000">
            <a:off x="3437793" y="4153633"/>
            <a:ext cx="1249680" cy="205184"/>
          </a:xfrm>
          <a:prstGeom prst="rect">
            <a:avLst/>
          </a:prstGeom>
          <a:noFill/>
          <a:ln>
            <a:noFill/>
          </a:ln>
        </p:spPr>
        <p:txBody>
          <a:bodyPr anchorCtr="0" anchor="t" bIns="0" lIns="0" spcFirstLastPara="1" rIns="0" wrap="square" tIns="0">
            <a:spAutoFit/>
          </a:bodyPr>
          <a:lstStyle/>
          <a:p>
            <a:pPr indent="0" lvl="0" marL="12700" marR="0" rtl="0" algn="l">
              <a:lnSpc>
                <a:spcPct val="117499"/>
              </a:lnSpc>
              <a:spcBef>
                <a:spcPts val="0"/>
              </a:spcBef>
              <a:spcAft>
                <a:spcPts val="0"/>
              </a:spcAft>
              <a:buNone/>
            </a:pPr>
            <a:r>
              <a:rPr lang="en-US" sz="1400">
                <a:solidFill>
                  <a:schemeClr val="dk1"/>
                </a:solidFill>
                <a:latin typeface="Arial"/>
                <a:ea typeface="Arial"/>
                <a:cs typeface="Arial"/>
                <a:sym typeface="Arial"/>
              </a:rPr>
              <a:t>Address Range</a:t>
            </a:r>
            <a:endParaRPr sz="1400">
              <a:solidFill>
                <a:schemeClr val="dk1"/>
              </a:solidFill>
              <a:latin typeface="Arial"/>
              <a:ea typeface="Arial"/>
              <a:cs typeface="Arial"/>
              <a:sym typeface="Arial"/>
            </a:endParaRPr>
          </a:p>
        </p:txBody>
      </p:sp>
      <p:graphicFrame>
        <p:nvGraphicFramePr>
          <p:cNvPr id="328" name="Google Shape;328;p27"/>
          <p:cNvGraphicFramePr/>
          <p:nvPr/>
        </p:nvGraphicFramePr>
        <p:xfrm>
          <a:off x="4621212" y="2711450"/>
          <a:ext cx="3000000" cy="3000000"/>
        </p:xfrm>
        <a:graphic>
          <a:graphicData uri="http://schemas.openxmlformats.org/drawingml/2006/table">
            <a:tbl>
              <a:tblPr bandRow="1" firstRow="1">
                <a:noFill/>
                <a:tableStyleId>{D52ED082-F14C-41A4-9770-FA7A89D817B5}</a:tableStyleId>
              </a:tblPr>
              <a:tblGrid>
                <a:gridCol w="1282700"/>
              </a:tblGrid>
              <a:tr h="520700">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p>
                      <a:pPr indent="0" lvl="0" marL="0" marR="0" rtl="0" algn="ctr">
                        <a:lnSpc>
                          <a:spcPct val="100000"/>
                        </a:lnSpc>
                        <a:spcBef>
                          <a:spcPts val="5"/>
                        </a:spcBef>
                        <a:spcAft>
                          <a:spcPts val="0"/>
                        </a:spcAft>
                        <a:buNone/>
                      </a:pPr>
                      <a:r>
                        <a:rPr lang="en-US" sz="1200" u="none" cap="none" strike="noStrike">
                          <a:latin typeface="Arial"/>
                          <a:ea typeface="Arial"/>
                          <a:cs typeface="Arial"/>
                          <a:sym typeface="Arial"/>
                        </a:rPr>
                        <a:t>EPROM</a:t>
                      </a:r>
                      <a:endParaRPr sz="1200" u="none" cap="none" strike="noStrike">
                        <a:latin typeface="Arial"/>
                        <a:ea typeface="Arial"/>
                        <a:cs typeface="Arial"/>
                        <a:sym typeface="Arial"/>
                      </a:endParaRPr>
                    </a:p>
                  </a:txBody>
                  <a:tcPr marT="3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ECFF"/>
                    </a:solidFill>
                  </a:tcPr>
                </a:tc>
              </a:tr>
              <a:tr h="15240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r h="368300">
                <a:tc>
                  <a:txBody>
                    <a:bodyPr/>
                    <a:lstStyle/>
                    <a:p>
                      <a:pPr indent="0" lvl="0" marL="0" marR="0" rtl="0" algn="ctr">
                        <a:lnSpc>
                          <a:spcPct val="100000"/>
                        </a:lnSpc>
                        <a:spcBef>
                          <a:spcPts val="0"/>
                        </a:spcBef>
                        <a:spcAft>
                          <a:spcPts val="0"/>
                        </a:spcAft>
                        <a:buNone/>
                      </a:pPr>
                      <a:r>
                        <a:rPr lang="en-US" sz="1200" u="none" cap="none" strike="noStrike">
                          <a:latin typeface="Arial"/>
                          <a:ea typeface="Arial"/>
                          <a:cs typeface="Arial"/>
                          <a:sym typeface="Arial"/>
                        </a:rPr>
                        <a:t>RAM 1</a:t>
                      </a:r>
                      <a:endParaRPr sz="1200" u="none" cap="none" strike="noStrike">
                        <a:latin typeface="Arial"/>
                        <a:ea typeface="Arial"/>
                        <a:cs typeface="Arial"/>
                        <a:sym typeface="Arial"/>
                      </a:endParaRPr>
                    </a:p>
                  </a:txBody>
                  <a:tcPr marT="88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9FFCC"/>
                    </a:solidFill>
                  </a:tcPr>
                </a:tc>
              </a:tr>
              <a:tr h="596900">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1200" u="none" cap="none" strike="noStrike">
                          <a:latin typeface="Arial"/>
                          <a:ea typeface="Arial"/>
                          <a:cs typeface="Arial"/>
                          <a:sym typeface="Arial"/>
                        </a:rPr>
                        <a:t>RAM 2</a:t>
                      </a:r>
                      <a:endParaRPr sz="1200" u="none" cap="none" strike="noStrike">
                        <a:latin typeface="Arial"/>
                        <a:ea typeface="Arial"/>
                        <a:cs typeface="Arial"/>
                        <a:sym typeface="Arial"/>
                      </a:endParaRPr>
                    </a:p>
                  </a:txBody>
                  <a:tcPr marT="50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FFFF"/>
                    </a:solidFill>
                  </a:tcPr>
                </a:tc>
              </a:tr>
              <a:tr h="368300">
                <a:tc>
                  <a:txBody>
                    <a:bodyPr/>
                    <a:lstStyle/>
                    <a:p>
                      <a:pPr indent="0" lvl="0" marL="0" marR="0" rtl="0" algn="ctr">
                        <a:lnSpc>
                          <a:spcPct val="100000"/>
                        </a:lnSpc>
                        <a:spcBef>
                          <a:spcPts val="0"/>
                        </a:spcBef>
                        <a:spcAft>
                          <a:spcPts val="0"/>
                        </a:spcAft>
                        <a:buNone/>
                      </a:pPr>
                      <a:r>
                        <a:rPr lang="en-US" sz="1200" u="none" cap="none" strike="noStrike">
                          <a:latin typeface="Arial"/>
                          <a:ea typeface="Arial"/>
                          <a:cs typeface="Arial"/>
                          <a:sym typeface="Arial"/>
                        </a:rPr>
                        <a:t>RAM 3</a:t>
                      </a:r>
                      <a:endParaRPr sz="1200" u="none" cap="none" strike="noStrike">
                        <a:latin typeface="Arial"/>
                        <a:ea typeface="Arial"/>
                        <a:cs typeface="Arial"/>
                        <a:sym typeface="Arial"/>
                      </a:endParaRPr>
                    </a:p>
                  </a:txBody>
                  <a:tcPr marT="88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CFF"/>
                    </a:solidFill>
                  </a:tcPr>
                </a:tc>
              </a:tr>
              <a:tr h="990600">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p>
                      <a:pPr indent="0" lvl="0" marL="0" marR="0" rtl="0" algn="l">
                        <a:lnSpc>
                          <a:spcPct val="100000"/>
                        </a:lnSpc>
                        <a:spcBef>
                          <a:spcPts val="35"/>
                        </a:spcBef>
                        <a:spcAft>
                          <a:spcPts val="0"/>
                        </a:spcAft>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5"/>
                        </a:spcBef>
                        <a:spcAft>
                          <a:spcPts val="0"/>
                        </a:spcAft>
                        <a:buNone/>
                      </a:pPr>
                      <a:r>
                        <a:rPr lang="en-US" sz="1200" u="none" cap="none" strike="noStrike">
                          <a:latin typeface="Arial"/>
                          <a:ea typeface="Arial"/>
                          <a:cs typeface="Arial"/>
                          <a:sym typeface="Arial"/>
                        </a:rPr>
                        <a:t>RAM 4</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66CCFF"/>
                    </a:solidFill>
                  </a:tcPr>
                </a:tc>
              </a:tr>
              <a:tr h="13970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99"/>
                    </a:solidFill>
                  </a:tcPr>
                </a:tc>
              </a:tr>
            </a:tbl>
          </a:graphicData>
        </a:graphic>
      </p:graphicFrame>
      <p:sp>
        <p:nvSpPr>
          <p:cNvPr id="329" name="Google Shape;329;p27"/>
          <p:cNvSpPr txBox="1"/>
          <p:nvPr/>
        </p:nvSpPr>
        <p:spPr>
          <a:xfrm>
            <a:off x="1524000" y="628904"/>
            <a:ext cx="9753600" cy="1548501"/>
          </a:xfrm>
          <a:prstGeom prst="rect">
            <a:avLst/>
          </a:prstGeom>
          <a:noFill/>
          <a:ln>
            <a:noFill/>
          </a:ln>
        </p:spPr>
        <p:txBody>
          <a:bodyPr anchorCtr="0" anchor="t" bIns="0" lIns="0" spcFirstLastPara="1" rIns="0" wrap="square" tIns="12050">
            <a:spAutoFit/>
          </a:bodyPr>
          <a:lstStyle/>
          <a:p>
            <a:pPr indent="-342900" lvl="0" marL="355600" marR="5080" rtl="0" algn="just">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The memory map is a picture representation  of the address range and shows where the  different memory chips are located within  the address range.</a:t>
            </a:r>
            <a:endParaRPr sz="2800">
              <a:solidFill>
                <a:schemeClr val="dk1"/>
              </a:solidFill>
              <a:latin typeface="Times New Roman"/>
              <a:ea typeface="Times New Roman"/>
              <a:cs typeface="Times New Roman"/>
              <a:sym typeface="Times New Roman"/>
            </a:endParaRPr>
          </a:p>
          <a:p>
            <a:pPr indent="0" lvl="0" marL="1905000" marR="0" rtl="0" algn="l">
              <a:spcBef>
                <a:spcPts val="650"/>
              </a:spcBef>
              <a:spcAft>
                <a:spcPts val="0"/>
              </a:spcAft>
              <a:buNone/>
            </a:pPr>
            <a:r>
              <a:rPr baseline="-25000" lang="en-US" sz="1500">
                <a:solidFill>
                  <a:schemeClr val="dk1"/>
                </a:solidFill>
                <a:latin typeface="Arial"/>
                <a:ea typeface="Arial"/>
                <a:cs typeface="Arial"/>
                <a:sym typeface="Arial"/>
              </a:rPr>
              <a:t>0000	</a:t>
            </a:r>
            <a:r>
              <a:rPr lang="en-US" sz="1000">
                <a:solidFill>
                  <a:schemeClr val="dk1"/>
                </a:solidFill>
                <a:latin typeface="Arial"/>
                <a:ea typeface="Arial"/>
                <a:cs typeface="Arial"/>
                <a:sym typeface="Arial"/>
              </a:rPr>
              <a:t>0000</a:t>
            </a:r>
            <a:endParaRPr sz="1000">
              <a:solidFill>
                <a:schemeClr val="dk1"/>
              </a:solidFill>
              <a:latin typeface="Arial"/>
              <a:ea typeface="Arial"/>
              <a:cs typeface="Arial"/>
              <a:sym typeface="Arial"/>
            </a:endParaRPr>
          </a:p>
        </p:txBody>
      </p:sp>
      <p:sp>
        <p:nvSpPr>
          <p:cNvPr id="330" name="Google Shape;330;p27"/>
          <p:cNvSpPr txBox="1"/>
          <p:nvPr/>
        </p:nvSpPr>
        <p:spPr>
          <a:xfrm>
            <a:off x="6009640" y="4198005"/>
            <a:ext cx="336550" cy="686435"/>
          </a:xfrm>
          <a:prstGeom prst="rect">
            <a:avLst/>
          </a:prstGeom>
          <a:noFill/>
          <a:ln>
            <a:noFill/>
          </a:ln>
        </p:spPr>
        <p:txBody>
          <a:bodyPr anchorCtr="0" anchor="t" bIns="0" lIns="0" spcFirstLastPara="1" rIns="0" wrap="square" tIns="12700">
            <a:spAutoFit/>
          </a:bodyPr>
          <a:lstStyle/>
          <a:p>
            <a:pPr indent="0" lvl="0" marL="12700" marR="0" rtl="0" algn="l">
              <a:lnSpc>
                <a:spcPct val="110000"/>
              </a:lnSpc>
              <a:spcBef>
                <a:spcPts val="0"/>
              </a:spcBef>
              <a:spcAft>
                <a:spcPts val="0"/>
              </a:spcAft>
              <a:buNone/>
            </a:pPr>
            <a:r>
              <a:rPr lang="en-US" sz="1000">
                <a:solidFill>
                  <a:schemeClr val="dk1"/>
                </a:solidFill>
                <a:latin typeface="Arial"/>
                <a:ea typeface="Arial"/>
                <a:cs typeface="Arial"/>
                <a:sym typeface="Arial"/>
              </a:rPr>
              <a:t>8FFF</a:t>
            </a:r>
            <a:endParaRPr sz="1000">
              <a:solidFill>
                <a:schemeClr val="dk1"/>
              </a:solidFill>
              <a:latin typeface="Arial"/>
              <a:ea typeface="Arial"/>
              <a:cs typeface="Arial"/>
              <a:sym typeface="Arial"/>
            </a:endParaRPr>
          </a:p>
          <a:p>
            <a:pPr indent="0" lvl="0" marL="12700" marR="0" rtl="0" algn="l">
              <a:lnSpc>
                <a:spcPct val="110000"/>
              </a:lnSpc>
              <a:spcBef>
                <a:spcPts val="0"/>
              </a:spcBef>
              <a:spcAft>
                <a:spcPts val="0"/>
              </a:spcAft>
              <a:buNone/>
            </a:pPr>
            <a:r>
              <a:rPr lang="en-US" sz="1000">
                <a:solidFill>
                  <a:schemeClr val="dk1"/>
                </a:solidFill>
                <a:latin typeface="Arial"/>
                <a:ea typeface="Arial"/>
                <a:cs typeface="Arial"/>
                <a:sym typeface="Arial"/>
              </a:rPr>
              <a:t>9000</a:t>
            </a:r>
            <a:endParaRPr sz="1000">
              <a:solidFill>
                <a:schemeClr val="dk1"/>
              </a:solidFill>
              <a:latin typeface="Arial"/>
              <a:ea typeface="Arial"/>
              <a:cs typeface="Arial"/>
              <a:sym typeface="Arial"/>
            </a:endParaRPr>
          </a:p>
          <a:p>
            <a:pPr indent="0" lvl="0" marL="0" marR="0" rtl="0" algn="l">
              <a:spcBef>
                <a:spcPts val="20"/>
              </a:spcBef>
              <a:spcAft>
                <a:spcPts val="0"/>
              </a:spcAft>
              <a:buNone/>
            </a:pPr>
            <a:r>
              <a:t/>
            </a:r>
            <a:endParaRPr sz="850">
              <a:solidFill>
                <a:schemeClr val="dk1"/>
              </a:solidFill>
              <a:latin typeface="Arial"/>
              <a:ea typeface="Arial"/>
              <a:cs typeface="Arial"/>
              <a:sym typeface="Arial"/>
            </a:endParaRPr>
          </a:p>
          <a:p>
            <a:pPr indent="0" lvl="0" marL="12700" marR="5080" rtl="0" algn="l">
              <a:lnSpc>
                <a:spcPct val="100000"/>
              </a:lnSpc>
              <a:spcBef>
                <a:spcPts val="5"/>
              </a:spcBef>
              <a:spcAft>
                <a:spcPts val="0"/>
              </a:spcAft>
              <a:buNone/>
            </a:pPr>
            <a:r>
              <a:rPr lang="en-US" sz="1000">
                <a:solidFill>
                  <a:schemeClr val="dk1"/>
                </a:solidFill>
                <a:latin typeface="Arial"/>
                <a:ea typeface="Arial"/>
                <a:cs typeface="Arial"/>
                <a:sym typeface="Arial"/>
              </a:rPr>
              <a:t>A3FF  A400</a:t>
            </a:r>
            <a:endParaRPr sz="1000">
              <a:solidFill>
                <a:schemeClr val="dk1"/>
              </a:solidFill>
              <a:latin typeface="Arial"/>
              <a:ea typeface="Arial"/>
              <a:cs typeface="Arial"/>
              <a:sym typeface="Arial"/>
            </a:endParaRPr>
          </a:p>
        </p:txBody>
      </p:sp>
      <p:grpSp>
        <p:nvGrpSpPr>
          <p:cNvPr id="331" name="Google Shape;331;p27"/>
          <p:cNvGrpSpPr/>
          <p:nvPr/>
        </p:nvGrpSpPr>
        <p:grpSpPr>
          <a:xfrm>
            <a:off x="6494450" y="2755899"/>
            <a:ext cx="76835" cy="444500"/>
            <a:chOff x="4970449" y="2755899"/>
            <a:chExt cx="76835" cy="444500"/>
          </a:xfrm>
        </p:grpSpPr>
        <p:sp>
          <p:nvSpPr>
            <p:cNvPr id="332" name="Google Shape;332;p27"/>
            <p:cNvSpPr/>
            <p:nvPr/>
          </p:nvSpPr>
          <p:spPr>
            <a:xfrm>
              <a:off x="5008562" y="2819400"/>
              <a:ext cx="0" cy="317500"/>
            </a:xfrm>
            <a:custGeom>
              <a:rect b="b" l="l" r="r" t="t"/>
              <a:pathLst>
                <a:path extrusionOk="0" h="317500" w="120000">
                  <a:moveTo>
                    <a:pt x="0" y="0"/>
                  </a:moveTo>
                  <a:lnTo>
                    <a:pt x="0" y="31750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27"/>
            <p:cNvSpPr/>
            <p:nvPr/>
          </p:nvSpPr>
          <p:spPr>
            <a:xfrm>
              <a:off x="4970449" y="2755899"/>
              <a:ext cx="76835" cy="444500"/>
            </a:xfrm>
            <a:custGeom>
              <a:rect b="b" l="l" r="r" t="t"/>
              <a:pathLst>
                <a:path extrusionOk="0" h="444500" w="76835">
                  <a:moveTo>
                    <a:pt x="76200" y="76212"/>
                  </a:moveTo>
                  <a:lnTo>
                    <a:pt x="38112" y="0"/>
                  </a:lnTo>
                  <a:lnTo>
                    <a:pt x="0" y="76200"/>
                  </a:lnTo>
                  <a:lnTo>
                    <a:pt x="76200" y="76212"/>
                  </a:lnTo>
                  <a:close/>
                </a:path>
                <a:path extrusionOk="0" h="444500" w="76835">
                  <a:moveTo>
                    <a:pt x="76212" y="368300"/>
                  </a:moveTo>
                  <a:lnTo>
                    <a:pt x="12" y="368300"/>
                  </a:lnTo>
                  <a:lnTo>
                    <a:pt x="38112" y="444500"/>
                  </a:lnTo>
                  <a:lnTo>
                    <a:pt x="76212" y="3683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4" name="Google Shape;334;p27"/>
          <p:cNvGrpSpPr/>
          <p:nvPr/>
        </p:nvGrpSpPr>
        <p:grpSpPr>
          <a:xfrm>
            <a:off x="6494450" y="3378200"/>
            <a:ext cx="76835" cy="2311399"/>
            <a:chOff x="4970449" y="3378200"/>
            <a:chExt cx="76835" cy="2311399"/>
          </a:xfrm>
        </p:grpSpPr>
        <p:sp>
          <p:nvSpPr>
            <p:cNvPr id="335" name="Google Shape;335;p27"/>
            <p:cNvSpPr/>
            <p:nvPr/>
          </p:nvSpPr>
          <p:spPr>
            <a:xfrm>
              <a:off x="4970449" y="3378200"/>
              <a:ext cx="76212" cy="3746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27"/>
            <p:cNvSpPr/>
            <p:nvPr/>
          </p:nvSpPr>
          <p:spPr>
            <a:xfrm>
              <a:off x="5008562" y="3835400"/>
              <a:ext cx="0" cy="469900"/>
            </a:xfrm>
            <a:custGeom>
              <a:rect b="b" l="l" r="r" t="t"/>
              <a:pathLst>
                <a:path extrusionOk="0" h="469900" w="120000">
                  <a:moveTo>
                    <a:pt x="0" y="0"/>
                  </a:moveTo>
                  <a:lnTo>
                    <a:pt x="0" y="46990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27"/>
            <p:cNvSpPr/>
            <p:nvPr/>
          </p:nvSpPr>
          <p:spPr>
            <a:xfrm>
              <a:off x="4970449" y="3771899"/>
              <a:ext cx="76835" cy="596900"/>
            </a:xfrm>
            <a:custGeom>
              <a:rect b="b" l="l" r="r" t="t"/>
              <a:pathLst>
                <a:path extrusionOk="0" h="596900" w="76835">
                  <a:moveTo>
                    <a:pt x="76200" y="76212"/>
                  </a:moveTo>
                  <a:lnTo>
                    <a:pt x="38112" y="0"/>
                  </a:lnTo>
                  <a:lnTo>
                    <a:pt x="0" y="76200"/>
                  </a:lnTo>
                  <a:lnTo>
                    <a:pt x="76200" y="76212"/>
                  </a:lnTo>
                  <a:close/>
                </a:path>
                <a:path extrusionOk="0" h="596900" w="76835">
                  <a:moveTo>
                    <a:pt x="76212" y="520700"/>
                  </a:moveTo>
                  <a:lnTo>
                    <a:pt x="12" y="520700"/>
                  </a:lnTo>
                  <a:lnTo>
                    <a:pt x="38112" y="596900"/>
                  </a:lnTo>
                  <a:lnTo>
                    <a:pt x="76212" y="5207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27"/>
            <p:cNvSpPr/>
            <p:nvPr/>
          </p:nvSpPr>
          <p:spPr>
            <a:xfrm>
              <a:off x="5008562" y="4419600"/>
              <a:ext cx="0" cy="215900"/>
            </a:xfrm>
            <a:custGeom>
              <a:rect b="b" l="l" r="r" t="t"/>
              <a:pathLst>
                <a:path extrusionOk="0" h="215900" w="120000">
                  <a:moveTo>
                    <a:pt x="0" y="0"/>
                  </a:moveTo>
                  <a:lnTo>
                    <a:pt x="0" y="21590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27"/>
            <p:cNvSpPr/>
            <p:nvPr/>
          </p:nvSpPr>
          <p:spPr>
            <a:xfrm>
              <a:off x="4970449" y="4356099"/>
              <a:ext cx="76835" cy="342900"/>
            </a:xfrm>
            <a:custGeom>
              <a:rect b="b" l="l" r="r" t="t"/>
              <a:pathLst>
                <a:path extrusionOk="0" h="342900" w="76835">
                  <a:moveTo>
                    <a:pt x="76200" y="76212"/>
                  </a:moveTo>
                  <a:lnTo>
                    <a:pt x="38112" y="0"/>
                  </a:lnTo>
                  <a:lnTo>
                    <a:pt x="0" y="76200"/>
                  </a:lnTo>
                  <a:lnTo>
                    <a:pt x="76200" y="76212"/>
                  </a:lnTo>
                  <a:close/>
                </a:path>
                <a:path extrusionOk="0" h="342900" w="76835">
                  <a:moveTo>
                    <a:pt x="76212" y="266700"/>
                  </a:moveTo>
                  <a:lnTo>
                    <a:pt x="12" y="266700"/>
                  </a:lnTo>
                  <a:lnTo>
                    <a:pt x="38112" y="342900"/>
                  </a:lnTo>
                  <a:lnTo>
                    <a:pt x="76212" y="2667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27"/>
            <p:cNvSpPr/>
            <p:nvPr/>
          </p:nvSpPr>
          <p:spPr>
            <a:xfrm>
              <a:off x="5008562" y="4768850"/>
              <a:ext cx="0" cy="857250"/>
            </a:xfrm>
            <a:custGeom>
              <a:rect b="b" l="l" r="r" t="t"/>
              <a:pathLst>
                <a:path extrusionOk="0" h="857250" w="120000">
                  <a:moveTo>
                    <a:pt x="0" y="0"/>
                  </a:moveTo>
                  <a:lnTo>
                    <a:pt x="0" y="85725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27"/>
            <p:cNvSpPr/>
            <p:nvPr/>
          </p:nvSpPr>
          <p:spPr>
            <a:xfrm>
              <a:off x="4970449" y="4705349"/>
              <a:ext cx="76835" cy="984250"/>
            </a:xfrm>
            <a:custGeom>
              <a:rect b="b" l="l" r="r" t="t"/>
              <a:pathLst>
                <a:path extrusionOk="0" h="984250" w="76835">
                  <a:moveTo>
                    <a:pt x="76200" y="76212"/>
                  </a:moveTo>
                  <a:lnTo>
                    <a:pt x="38112" y="0"/>
                  </a:lnTo>
                  <a:lnTo>
                    <a:pt x="0" y="76200"/>
                  </a:lnTo>
                  <a:lnTo>
                    <a:pt x="76200" y="76212"/>
                  </a:lnTo>
                  <a:close/>
                </a:path>
                <a:path extrusionOk="0" h="984250" w="76835">
                  <a:moveTo>
                    <a:pt x="76212" y="908050"/>
                  </a:moveTo>
                  <a:lnTo>
                    <a:pt x="12" y="908050"/>
                  </a:lnTo>
                  <a:lnTo>
                    <a:pt x="38112" y="984250"/>
                  </a:lnTo>
                  <a:lnTo>
                    <a:pt x="76212" y="908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2" name="Google Shape;342;p27"/>
          <p:cNvSpPr txBox="1"/>
          <p:nvPr/>
        </p:nvSpPr>
        <p:spPr>
          <a:xfrm>
            <a:off x="5971540" y="2830385"/>
            <a:ext cx="3070860" cy="1338580"/>
          </a:xfrm>
          <a:prstGeom prst="rect">
            <a:avLst/>
          </a:prstGeom>
          <a:noFill/>
          <a:ln>
            <a:noFill/>
          </a:ln>
        </p:spPr>
        <p:txBody>
          <a:bodyPr anchorCtr="0" anchor="t" bIns="0" lIns="0" spcFirstLastPara="1" rIns="0" wrap="square" tIns="12700">
            <a:spAutoFit/>
          </a:bodyPr>
          <a:lstStyle/>
          <a:p>
            <a:pPr indent="0" lvl="0" marL="826769" marR="0" rtl="0" algn="l">
              <a:spcBef>
                <a:spcPts val="0"/>
              </a:spcBef>
              <a:spcAft>
                <a:spcPts val="0"/>
              </a:spcAft>
              <a:buNone/>
            </a:pPr>
            <a:r>
              <a:rPr lang="en-US" sz="1200">
                <a:solidFill>
                  <a:schemeClr val="dk1"/>
                </a:solidFill>
                <a:latin typeface="Arial"/>
                <a:ea typeface="Arial"/>
                <a:cs typeface="Arial"/>
                <a:sym typeface="Arial"/>
              </a:rPr>
              <a:t>Address Range of EPROM Chip</a:t>
            </a:r>
            <a:endParaRPr sz="1200">
              <a:solidFill>
                <a:schemeClr val="dk1"/>
              </a:solidFill>
              <a:latin typeface="Arial"/>
              <a:ea typeface="Arial"/>
              <a:cs typeface="Arial"/>
              <a:sym typeface="Arial"/>
            </a:endParaRPr>
          </a:p>
          <a:p>
            <a:pPr indent="0" lvl="0" marL="50800" marR="0" rtl="0" algn="l">
              <a:spcBef>
                <a:spcPts val="830"/>
              </a:spcBef>
              <a:spcAft>
                <a:spcPts val="0"/>
              </a:spcAft>
              <a:buNone/>
            </a:pPr>
            <a:r>
              <a:rPr lang="en-US" sz="1000">
                <a:solidFill>
                  <a:schemeClr val="dk1"/>
                </a:solidFill>
                <a:latin typeface="Arial"/>
                <a:ea typeface="Arial"/>
                <a:cs typeface="Arial"/>
                <a:sym typeface="Arial"/>
              </a:rPr>
              <a:t>3FFF</a:t>
            </a:r>
            <a:endParaRPr sz="1000">
              <a:solidFill>
                <a:schemeClr val="dk1"/>
              </a:solidFill>
              <a:latin typeface="Arial"/>
              <a:ea typeface="Arial"/>
              <a:cs typeface="Arial"/>
              <a:sym typeface="Arial"/>
            </a:endParaRPr>
          </a:p>
          <a:p>
            <a:pPr indent="0" lvl="0" marL="50800" marR="0" rtl="0" algn="l">
              <a:lnSpc>
                <a:spcPct val="111500"/>
              </a:lnSpc>
              <a:spcBef>
                <a:spcPts val="200"/>
              </a:spcBef>
              <a:spcAft>
                <a:spcPts val="0"/>
              </a:spcAft>
              <a:buNone/>
            </a:pPr>
            <a:r>
              <a:rPr lang="en-US" sz="1000">
                <a:solidFill>
                  <a:schemeClr val="dk1"/>
                </a:solidFill>
                <a:latin typeface="Arial"/>
                <a:ea typeface="Arial"/>
                <a:cs typeface="Arial"/>
                <a:sym typeface="Arial"/>
              </a:rPr>
              <a:t>4400</a:t>
            </a:r>
            <a:endParaRPr sz="1000">
              <a:solidFill>
                <a:schemeClr val="dk1"/>
              </a:solidFill>
              <a:latin typeface="Arial"/>
              <a:ea typeface="Arial"/>
              <a:cs typeface="Arial"/>
              <a:sym typeface="Arial"/>
            </a:endParaRPr>
          </a:p>
          <a:p>
            <a:pPr indent="0" lvl="0" marL="826769" marR="0" rtl="0" algn="l">
              <a:lnSpc>
                <a:spcPct val="112916"/>
              </a:lnSpc>
              <a:spcBef>
                <a:spcPts val="0"/>
              </a:spcBef>
              <a:spcAft>
                <a:spcPts val="0"/>
              </a:spcAft>
              <a:buNone/>
            </a:pPr>
            <a:r>
              <a:rPr lang="en-US" sz="1200">
                <a:solidFill>
                  <a:schemeClr val="dk1"/>
                </a:solidFill>
                <a:latin typeface="Arial"/>
                <a:ea typeface="Arial"/>
                <a:cs typeface="Arial"/>
                <a:sym typeface="Arial"/>
              </a:rPr>
              <a:t>Address Range of 1</a:t>
            </a:r>
            <a:r>
              <a:rPr baseline="30000" lang="en-US" sz="1200">
                <a:solidFill>
                  <a:schemeClr val="dk1"/>
                </a:solidFill>
                <a:latin typeface="Arial"/>
                <a:ea typeface="Arial"/>
                <a:cs typeface="Arial"/>
                <a:sym typeface="Arial"/>
              </a:rPr>
              <a:t>st </a:t>
            </a:r>
            <a:r>
              <a:rPr lang="en-US" sz="1200">
                <a:solidFill>
                  <a:schemeClr val="dk1"/>
                </a:solidFill>
                <a:latin typeface="Arial"/>
                <a:ea typeface="Arial"/>
                <a:cs typeface="Arial"/>
                <a:sym typeface="Arial"/>
              </a:rPr>
              <a:t>RAM Chip</a:t>
            </a:r>
            <a:endParaRPr sz="1200">
              <a:solidFill>
                <a:schemeClr val="dk1"/>
              </a:solidFill>
              <a:latin typeface="Arial"/>
              <a:ea typeface="Arial"/>
              <a:cs typeface="Arial"/>
              <a:sym typeface="Arial"/>
            </a:endParaRPr>
          </a:p>
          <a:p>
            <a:pPr indent="0" lvl="0" marL="50800" marR="0" rtl="0" algn="l">
              <a:lnSpc>
                <a:spcPct val="110000"/>
              </a:lnSpc>
              <a:spcBef>
                <a:spcPts val="30"/>
              </a:spcBef>
              <a:spcAft>
                <a:spcPts val="0"/>
              </a:spcAft>
              <a:buNone/>
            </a:pPr>
            <a:r>
              <a:rPr lang="en-US" sz="1000">
                <a:solidFill>
                  <a:schemeClr val="dk1"/>
                </a:solidFill>
                <a:latin typeface="Arial"/>
                <a:ea typeface="Arial"/>
                <a:cs typeface="Arial"/>
                <a:sym typeface="Arial"/>
              </a:rPr>
              <a:t>5FFF</a:t>
            </a:r>
            <a:endParaRPr sz="1000">
              <a:solidFill>
                <a:schemeClr val="dk1"/>
              </a:solidFill>
              <a:latin typeface="Arial"/>
              <a:ea typeface="Arial"/>
              <a:cs typeface="Arial"/>
              <a:sym typeface="Arial"/>
            </a:endParaRPr>
          </a:p>
          <a:p>
            <a:pPr indent="0" lvl="0" marL="50800" marR="0" rtl="0" algn="l">
              <a:lnSpc>
                <a:spcPct val="110000"/>
              </a:lnSpc>
              <a:spcBef>
                <a:spcPts val="0"/>
              </a:spcBef>
              <a:spcAft>
                <a:spcPts val="0"/>
              </a:spcAft>
              <a:buNone/>
            </a:pPr>
            <a:r>
              <a:rPr lang="en-US" sz="1000">
                <a:solidFill>
                  <a:schemeClr val="dk1"/>
                </a:solidFill>
                <a:latin typeface="Arial"/>
                <a:ea typeface="Arial"/>
                <a:cs typeface="Arial"/>
                <a:sym typeface="Arial"/>
              </a:rPr>
              <a:t>6000</a:t>
            </a:r>
            <a:endParaRPr sz="1000">
              <a:solidFill>
                <a:schemeClr val="dk1"/>
              </a:solidFill>
              <a:latin typeface="Arial"/>
              <a:ea typeface="Arial"/>
              <a:cs typeface="Arial"/>
              <a:sym typeface="Arial"/>
            </a:endParaRPr>
          </a:p>
          <a:p>
            <a:pPr indent="0" lvl="0" marL="826769" marR="0" rtl="0" algn="l">
              <a:spcBef>
                <a:spcPts val="530"/>
              </a:spcBef>
              <a:spcAft>
                <a:spcPts val="0"/>
              </a:spcAft>
              <a:buNone/>
            </a:pPr>
            <a:r>
              <a:rPr lang="en-US" sz="1200">
                <a:solidFill>
                  <a:schemeClr val="dk1"/>
                </a:solidFill>
                <a:latin typeface="Arial"/>
                <a:ea typeface="Arial"/>
                <a:cs typeface="Arial"/>
                <a:sym typeface="Arial"/>
              </a:rPr>
              <a:t>Address Range of 2</a:t>
            </a:r>
            <a:r>
              <a:rPr baseline="30000" lang="en-US" sz="1200">
                <a:solidFill>
                  <a:schemeClr val="dk1"/>
                </a:solidFill>
                <a:latin typeface="Arial"/>
                <a:ea typeface="Arial"/>
                <a:cs typeface="Arial"/>
                <a:sym typeface="Arial"/>
              </a:rPr>
              <a:t>nd </a:t>
            </a:r>
            <a:r>
              <a:rPr lang="en-US" sz="1200">
                <a:solidFill>
                  <a:schemeClr val="dk1"/>
                </a:solidFill>
                <a:latin typeface="Arial"/>
                <a:ea typeface="Arial"/>
                <a:cs typeface="Arial"/>
                <a:sym typeface="Arial"/>
              </a:rPr>
              <a:t>RAM Chip</a:t>
            </a:r>
            <a:endParaRPr sz="1200">
              <a:solidFill>
                <a:schemeClr val="dk1"/>
              </a:solidFill>
              <a:latin typeface="Arial"/>
              <a:ea typeface="Arial"/>
              <a:cs typeface="Arial"/>
              <a:sym typeface="Arial"/>
            </a:endParaRPr>
          </a:p>
        </p:txBody>
      </p:sp>
      <p:sp>
        <p:nvSpPr>
          <p:cNvPr id="343" name="Google Shape;343;p27"/>
          <p:cNvSpPr txBox="1"/>
          <p:nvPr/>
        </p:nvSpPr>
        <p:spPr>
          <a:xfrm>
            <a:off x="6760528" y="4405236"/>
            <a:ext cx="2245995" cy="197490"/>
          </a:xfrm>
          <a:prstGeom prst="rect">
            <a:avLst/>
          </a:prstGeom>
          <a:noFill/>
          <a:ln>
            <a:noFill/>
          </a:ln>
        </p:spPr>
        <p:txBody>
          <a:bodyPr anchorCtr="0" anchor="t" bIns="0" lIns="0" spcFirstLastPara="1" rIns="0" wrap="square" tIns="12700">
            <a:spAutoFit/>
          </a:bodyPr>
          <a:lstStyle/>
          <a:p>
            <a:pPr indent="0" lvl="0" marL="38100" marR="0" rtl="0" algn="l">
              <a:spcBef>
                <a:spcPts val="0"/>
              </a:spcBef>
              <a:spcAft>
                <a:spcPts val="0"/>
              </a:spcAft>
              <a:buNone/>
            </a:pPr>
            <a:r>
              <a:rPr lang="en-US" sz="1200">
                <a:solidFill>
                  <a:schemeClr val="dk1"/>
                </a:solidFill>
                <a:latin typeface="Arial"/>
                <a:ea typeface="Arial"/>
                <a:cs typeface="Arial"/>
                <a:sym typeface="Arial"/>
              </a:rPr>
              <a:t>Address Range of 3</a:t>
            </a:r>
            <a:r>
              <a:rPr baseline="30000" lang="en-US" sz="1200">
                <a:solidFill>
                  <a:schemeClr val="dk1"/>
                </a:solidFill>
                <a:latin typeface="Arial"/>
                <a:ea typeface="Arial"/>
                <a:cs typeface="Arial"/>
                <a:sym typeface="Arial"/>
              </a:rPr>
              <a:t>rd </a:t>
            </a:r>
            <a:r>
              <a:rPr lang="en-US" sz="1200">
                <a:solidFill>
                  <a:schemeClr val="dk1"/>
                </a:solidFill>
                <a:latin typeface="Arial"/>
                <a:ea typeface="Arial"/>
                <a:cs typeface="Arial"/>
                <a:sym typeface="Arial"/>
              </a:rPr>
              <a:t>RAM Chip</a:t>
            </a:r>
            <a:endParaRPr sz="1200">
              <a:solidFill>
                <a:schemeClr val="dk1"/>
              </a:solidFill>
              <a:latin typeface="Arial"/>
              <a:ea typeface="Arial"/>
              <a:cs typeface="Arial"/>
              <a:sym typeface="Arial"/>
            </a:endParaRPr>
          </a:p>
        </p:txBody>
      </p:sp>
      <p:sp>
        <p:nvSpPr>
          <p:cNvPr id="344" name="Google Shape;344;p27"/>
          <p:cNvSpPr txBox="1"/>
          <p:nvPr/>
        </p:nvSpPr>
        <p:spPr>
          <a:xfrm>
            <a:off x="5996941" y="5052886"/>
            <a:ext cx="3016885" cy="695325"/>
          </a:xfrm>
          <a:prstGeom prst="rect">
            <a:avLst/>
          </a:prstGeom>
          <a:noFill/>
          <a:ln>
            <a:noFill/>
          </a:ln>
        </p:spPr>
        <p:txBody>
          <a:bodyPr anchorCtr="0" anchor="t" bIns="0" lIns="0" spcFirstLastPara="1" rIns="0" wrap="square" tIns="12700">
            <a:spAutoFit/>
          </a:bodyPr>
          <a:lstStyle/>
          <a:p>
            <a:pPr indent="0" lvl="0" marL="801370" marR="0" rtl="0" algn="l">
              <a:spcBef>
                <a:spcPts val="0"/>
              </a:spcBef>
              <a:spcAft>
                <a:spcPts val="0"/>
              </a:spcAft>
              <a:buNone/>
            </a:pPr>
            <a:r>
              <a:rPr lang="en-US" sz="1200">
                <a:solidFill>
                  <a:schemeClr val="dk1"/>
                </a:solidFill>
                <a:latin typeface="Arial"/>
                <a:ea typeface="Arial"/>
                <a:cs typeface="Arial"/>
                <a:sym typeface="Arial"/>
              </a:rPr>
              <a:t>Address Range of 4</a:t>
            </a:r>
            <a:r>
              <a:rPr baseline="30000" lang="en-US" sz="1200">
                <a:solidFill>
                  <a:schemeClr val="dk1"/>
                </a:solidFill>
                <a:latin typeface="Arial"/>
                <a:ea typeface="Arial"/>
                <a:cs typeface="Arial"/>
                <a:sym typeface="Arial"/>
              </a:rPr>
              <a:t>th </a:t>
            </a:r>
            <a:r>
              <a:rPr lang="en-US" sz="1200">
                <a:solidFill>
                  <a:schemeClr val="dk1"/>
                </a:solidFill>
                <a:latin typeface="Arial"/>
                <a:ea typeface="Arial"/>
                <a:cs typeface="Arial"/>
                <a:sym typeface="Arial"/>
              </a:rPr>
              <a:t>RAM Chip</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300">
              <a:solidFill>
                <a:schemeClr val="dk1"/>
              </a:solidFill>
              <a:latin typeface="Arial"/>
              <a:ea typeface="Arial"/>
              <a:cs typeface="Arial"/>
              <a:sym typeface="Arial"/>
            </a:endParaRPr>
          </a:p>
          <a:p>
            <a:pPr indent="0" lvl="0" marL="25400" marR="0" rtl="0" algn="l">
              <a:spcBef>
                <a:spcPts val="1135"/>
              </a:spcBef>
              <a:spcAft>
                <a:spcPts val="0"/>
              </a:spcAft>
              <a:buNone/>
            </a:pPr>
            <a:r>
              <a:rPr lang="en-US" sz="1000">
                <a:solidFill>
                  <a:schemeClr val="dk1"/>
                </a:solidFill>
                <a:latin typeface="Arial"/>
                <a:ea typeface="Arial"/>
                <a:cs typeface="Arial"/>
                <a:sym typeface="Arial"/>
              </a:rPr>
              <a:t>F7FF</a:t>
            </a:r>
            <a:endParaRPr sz="1000">
              <a:solidFill>
                <a:schemeClr val="dk1"/>
              </a:solidFill>
              <a:latin typeface="Arial"/>
              <a:ea typeface="Arial"/>
              <a:cs typeface="Arial"/>
              <a:sym typeface="Arial"/>
            </a:endParaRPr>
          </a:p>
        </p:txBody>
      </p:sp>
      <p:sp>
        <p:nvSpPr>
          <p:cNvPr id="345" name="Google Shape;345;p27"/>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8"/>
          <p:cNvSpPr/>
          <p:nvPr/>
        </p:nvSpPr>
        <p:spPr>
          <a:xfrm>
            <a:off x="1524000" y="22860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28"/>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b="1" lang="en-US" sz="3600">
                <a:latin typeface="Times New Roman"/>
                <a:ea typeface="Times New Roman"/>
                <a:cs typeface="Times New Roman"/>
                <a:sym typeface="Times New Roman"/>
              </a:rPr>
              <a:t>Memory</a:t>
            </a:r>
            <a:endParaRPr/>
          </a:p>
        </p:txBody>
      </p:sp>
      <p:sp>
        <p:nvSpPr>
          <p:cNvPr id="352" name="Google Shape;352;p28"/>
          <p:cNvSpPr txBox="1"/>
          <p:nvPr/>
        </p:nvSpPr>
        <p:spPr>
          <a:xfrm>
            <a:off x="2288541" y="1915199"/>
            <a:ext cx="8836659" cy="3270767"/>
          </a:xfrm>
          <a:prstGeom prst="rect">
            <a:avLst/>
          </a:prstGeom>
          <a:noFill/>
          <a:ln>
            <a:noFill/>
          </a:ln>
        </p:spPr>
        <p:txBody>
          <a:bodyPr anchorCtr="0" anchor="t" bIns="0" lIns="0" spcFirstLastPara="1" rIns="0" wrap="square" tIns="99675">
            <a:spAutoFit/>
          </a:bodyPr>
          <a:lstStyle/>
          <a:p>
            <a:pPr indent="-343535" lvl="0" marL="355600" marR="0" rtl="0" algn="just">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To execute a program:</a:t>
            </a:r>
            <a:endParaRPr sz="2800">
              <a:solidFill>
                <a:schemeClr val="dk1"/>
              </a:solidFill>
              <a:latin typeface="Times New Roman"/>
              <a:ea typeface="Times New Roman"/>
              <a:cs typeface="Times New Roman"/>
              <a:sym typeface="Times New Roman"/>
            </a:endParaRPr>
          </a:p>
          <a:p>
            <a:pPr indent="-286385" lvl="1" marL="755650" marR="5080" rtl="0" algn="just">
              <a:spcBef>
                <a:spcPts val="585"/>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 user enters its instructions in binary format into the  memory.</a:t>
            </a:r>
            <a:endParaRPr b="0" i="0" sz="2800" u="none" cap="none" strike="noStrike">
              <a:solidFill>
                <a:schemeClr val="dk1"/>
              </a:solidFill>
              <a:latin typeface="Times New Roman"/>
              <a:ea typeface="Times New Roman"/>
              <a:cs typeface="Times New Roman"/>
              <a:sym typeface="Times New Roman"/>
            </a:endParaRPr>
          </a:p>
          <a:p>
            <a:pPr indent="-286385" lvl="1" marL="755650" marR="81280" rtl="0" algn="just">
              <a:spcBef>
                <a:spcPts val="575"/>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 microprocessor then reads these instructions and  whatever data is needed from memory, executes the  instructions and places the results either in memory or  produces it on an output device.</a:t>
            </a:r>
            <a:endParaRPr b="0" i="0" sz="2800" u="none" cap="none" strike="noStrike">
              <a:solidFill>
                <a:schemeClr val="dk1"/>
              </a:solidFill>
              <a:latin typeface="Times New Roman"/>
              <a:ea typeface="Times New Roman"/>
              <a:cs typeface="Times New Roman"/>
              <a:sym typeface="Times New Roman"/>
            </a:endParaRPr>
          </a:p>
        </p:txBody>
      </p:sp>
      <p:sp>
        <p:nvSpPr>
          <p:cNvPr id="353" name="Google Shape;353;p28"/>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9"/>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29"/>
          <p:cNvSpPr txBox="1"/>
          <p:nvPr>
            <p:ph type="title"/>
          </p:nvPr>
        </p:nvSpPr>
        <p:spPr>
          <a:xfrm>
            <a:off x="2884043" y="308228"/>
            <a:ext cx="6423900" cy="696600"/>
          </a:xfrm>
          <a:prstGeom prst="rect">
            <a:avLst/>
          </a:prstGeom>
          <a:noFill/>
          <a:ln>
            <a:noFill/>
          </a:ln>
        </p:spPr>
        <p:txBody>
          <a:bodyPr anchorCtr="0" anchor="ctr" bIns="0" lIns="0" spcFirstLastPara="1" rIns="0" wrap="square" tIns="12700">
            <a:spAutoFit/>
          </a:bodyPr>
          <a:lstStyle/>
          <a:p>
            <a:pPr indent="-1108075" lvl="0" marL="1974850" marR="5080" rtl="0" algn="l">
              <a:lnSpc>
                <a:spcPct val="100000"/>
              </a:lnSpc>
              <a:spcBef>
                <a:spcPts val="0"/>
              </a:spcBef>
              <a:spcAft>
                <a:spcPts val="0"/>
              </a:spcAft>
              <a:buNone/>
            </a:pPr>
            <a:r>
              <a:rPr b="1" lang="en-US" sz="3600">
                <a:latin typeface="Times New Roman"/>
                <a:ea typeface="Times New Roman"/>
                <a:cs typeface="Times New Roman"/>
                <a:sym typeface="Times New Roman"/>
              </a:rPr>
              <a:t>The three cycle instruction  execution model</a:t>
            </a:r>
            <a:endParaRPr/>
          </a:p>
        </p:txBody>
      </p:sp>
      <p:sp>
        <p:nvSpPr>
          <p:cNvPr id="360" name="Google Shape;360;p29"/>
          <p:cNvSpPr txBox="1"/>
          <p:nvPr/>
        </p:nvSpPr>
        <p:spPr>
          <a:xfrm>
            <a:off x="1066801" y="1676401"/>
            <a:ext cx="10439400" cy="3986347"/>
          </a:xfrm>
          <a:prstGeom prst="rect">
            <a:avLst/>
          </a:prstGeom>
          <a:noFill/>
          <a:ln>
            <a:noFill/>
          </a:ln>
        </p:spPr>
        <p:txBody>
          <a:bodyPr anchorCtr="0" anchor="t" bIns="0" lIns="0" spcFirstLastPara="1" rIns="0" wrap="square" tIns="61575">
            <a:spAutoFit/>
          </a:bodyPr>
          <a:lstStyle/>
          <a:p>
            <a:pPr indent="-342900" lvl="0" marL="355600" marR="5080" rtl="0" algn="just">
              <a:lnSpc>
                <a:spcPct val="107857"/>
              </a:lnSpc>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To execute a program, the microprocessor “reads”  each instruction from memory, “interprets” it, then  “executes” it.</a:t>
            </a:r>
            <a:endParaRPr/>
          </a:p>
          <a:p>
            <a:pPr indent="0" lvl="0" marL="0" marR="0" rtl="0" algn="l">
              <a:spcBef>
                <a:spcPts val="25"/>
              </a:spcBef>
              <a:spcAft>
                <a:spcPts val="0"/>
              </a:spcAft>
              <a:buClr>
                <a:schemeClr val="dk1"/>
              </a:buClr>
              <a:buSzPts val="3450"/>
              <a:buFont typeface="Times New Roman"/>
              <a:buNone/>
            </a:pPr>
            <a:r>
              <a:t/>
            </a:r>
            <a:endParaRPr sz="3450">
              <a:solidFill>
                <a:schemeClr val="dk1"/>
              </a:solidFill>
              <a:latin typeface="Times New Roman"/>
              <a:ea typeface="Times New Roman"/>
              <a:cs typeface="Times New Roman"/>
              <a:sym typeface="Times New Roman"/>
            </a:endParaRPr>
          </a:p>
          <a:p>
            <a:pPr indent="-343535" lvl="0" marL="355600" marR="0" rtl="0" algn="l">
              <a:spcBef>
                <a:spcPts val="5"/>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To use the right names for the cycles:</a:t>
            </a:r>
            <a:endParaRPr sz="2800">
              <a:solidFill>
                <a:schemeClr val="dk1"/>
              </a:solidFill>
              <a:latin typeface="Times New Roman"/>
              <a:ea typeface="Times New Roman"/>
              <a:cs typeface="Times New Roman"/>
              <a:sym typeface="Times New Roman"/>
            </a:endParaRPr>
          </a:p>
          <a:p>
            <a:pPr indent="-285750" lvl="1" marL="755650" marR="0" rtl="0" algn="l">
              <a:spcBef>
                <a:spcPts val="295"/>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 microprocessor </a:t>
            </a:r>
            <a:r>
              <a:rPr b="1" i="0" lang="en-US" sz="2400" u="sng" cap="none" strike="noStrike">
                <a:solidFill>
                  <a:schemeClr val="dk1"/>
                </a:solidFill>
                <a:latin typeface="Times New Roman"/>
                <a:ea typeface="Times New Roman"/>
                <a:cs typeface="Times New Roman"/>
                <a:sym typeface="Times New Roman"/>
              </a:rPr>
              <a:t>fetches</a:t>
            </a:r>
            <a:r>
              <a:rPr b="1"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each instruction,</a:t>
            </a:r>
            <a:endParaRPr b="0" i="0" sz="2400" u="none" cap="none" strike="noStrike">
              <a:solidFill>
                <a:schemeClr val="dk1"/>
              </a:solidFill>
              <a:latin typeface="Times New Roman"/>
              <a:ea typeface="Times New Roman"/>
              <a:cs typeface="Times New Roman"/>
              <a:sym typeface="Times New Roman"/>
            </a:endParaRPr>
          </a:p>
          <a:p>
            <a:pPr indent="-285750" lvl="1" marL="755650" marR="0" rtl="0" algn="l">
              <a:spcBef>
                <a:spcPts val="290"/>
              </a:spcBef>
              <a:spcAft>
                <a:spcPts val="0"/>
              </a:spcAft>
              <a:buClr>
                <a:schemeClr val="dk1"/>
              </a:buClr>
              <a:buSzPts val="2400"/>
              <a:buFont typeface="Times New Roman"/>
              <a:buChar char="–"/>
            </a:pPr>
            <a:r>
              <a:rPr b="1" i="0" lang="en-US" sz="2400" u="sng" cap="none" strike="noStrike">
                <a:solidFill>
                  <a:schemeClr val="dk1"/>
                </a:solidFill>
                <a:latin typeface="Times New Roman"/>
                <a:ea typeface="Times New Roman"/>
                <a:cs typeface="Times New Roman"/>
                <a:sym typeface="Times New Roman"/>
              </a:rPr>
              <a:t>decodes</a:t>
            </a:r>
            <a:r>
              <a:rPr b="1"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it,</a:t>
            </a:r>
            <a:endParaRPr b="0" i="0" sz="2400" u="none" cap="none" strike="noStrike">
              <a:solidFill>
                <a:schemeClr val="dk1"/>
              </a:solidFill>
              <a:latin typeface="Times New Roman"/>
              <a:ea typeface="Times New Roman"/>
              <a:cs typeface="Times New Roman"/>
              <a:sym typeface="Times New Roman"/>
            </a:endParaRPr>
          </a:p>
          <a:p>
            <a:pPr indent="-285750" lvl="1" marL="755650" marR="0" rtl="0" algn="l">
              <a:spcBef>
                <a:spcPts val="285"/>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Then </a:t>
            </a:r>
            <a:r>
              <a:rPr b="1" i="0" lang="en-US" sz="2400" u="sng" cap="none" strike="noStrike">
                <a:solidFill>
                  <a:schemeClr val="dk1"/>
                </a:solidFill>
                <a:latin typeface="Times New Roman"/>
                <a:ea typeface="Times New Roman"/>
                <a:cs typeface="Times New Roman"/>
                <a:sym typeface="Times New Roman"/>
              </a:rPr>
              <a:t>executes</a:t>
            </a:r>
            <a:r>
              <a:rPr b="1" i="0"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it.</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spcBef>
                <a:spcPts val="40"/>
              </a:spcBef>
              <a:spcAft>
                <a:spcPts val="0"/>
              </a:spcAft>
              <a:buClr>
                <a:schemeClr val="dk1"/>
              </a:buClr>
              <a:buSzPts val="3800"/>
              <a:buFont typeface="Times New Roman"/>
              <a:buNone/>
            </a:pPr>
            <a:r>
              <a:t/>
            </a:r>
            <a:endParaRPr b="0" i="0" sz="3800" u="none" cap="none" strike="noStrike">
              <a:solidFill>
                <a:schemeClr val="dk1"/>
              </a:solidFill>
              <a:latin typeface="Times New Roman"/>
              <a:ea typeface="Times New Roman"/>
              <a:cs typeface="Times New Roman"/>
              <a:sym typeface="Times New Roman"/>
            </a:endParaRPr>
          </a:p>
          <a:p>
            <a:pPr indent="-343535" lvl="0" marL="355600" marR="457834" rtl="0" algn="l">
              <a:lnSpc>
                <a:spcPct val="107857"/>
              </a:lnSpc>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This sequence is continued until all instructions  are performed.</a:t>
            </a:r>
            <a:endParaRPr sz="2800">
              <a:solidFill>
                <a:schemeClr val="dk1"/>
              </a:solidFill>
              <a:latin typeface="Times New Roman"/>
              <a:ea typeface="Times New Roman"/>
              <a:cs typeface="Times New Roman"/>
              <a:sym typeface="Times New Roman"/>
            </a:endParaRPr>
          </a:p>
        </p:txBody>
      </p:sp>
      <p:sp>
        <p:nvSpPr>
          <p:cNvPr id="361" name="Google Shape;361;p29"/>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0"/>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30"/>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b="1" lang="en-US" sz="3600">
                <a:latin typeface="Times New Roman"/>
                <a:ea typeface="Times New Roman"/>
                <a:cs typeface="Times New Roman"/>
                <a:sym typeface="Times New Roman"/>
              </a:rPr>
              <a:t>Machine Language</a:t>
            </a:r>
            <a:endParaRPr/>
          </a:p>
        </p:txBody>
      </p:sp>
      <p:sp>
        <p:nvSpPr>
          <p:cNvPr id="368" name="Google Shape;368;p30"/>
          <p:cNvSpPr txBox="1"/>
          <p:nvPr/>
        </p:nvSpPr>
        <p:spPr>
          <a:xfrm>
            <a:off x="914400" y="1524000"/>
            <a:ext cx="11049000" cy="4288994"/>
          </a:xfrm>
          <a:prstGeom prst="rect">
            <a:avLst/>
          </a:prstGeom>
          <a:noFill/>
          <a:ln>
            <a:noFill/>
          </a:ln>
        </p:spPr>
        <p:txBody>
          <a:bodyPr anchorCtr="0" anchor="t" bIns="0" lIns="0" spcFirstLastPara="1" rIns="0" wrap="square" tIns="61575">
            <a:spAutoFit/>
          </a:bodyPr>
          <a:lstStyle/>
          <a:p>
            <a:pPr indent="-343535" lvl="0" marL="381000" marR="847089" rtl="0" algn="just">
              <a:lnSpc>
                <a:spcPct val="125833"/>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The number of bits that form the “word” of a  microprocessor is fixed for that particular  processor.</a:t>
            </a:r>
            <a:endParaRPr sz="2400">
              <a:solidFill>
                <a:schemeClr val="dk1"/>
              </a:solidFill>
              <a:latin typeface="Times New Roman"/>
              <a:ea typeface="Times New Roman"/>
              <a:cs typeface="Times New Roman"/>
              <a:sym typeface="Times New Roman"/>
            </a:endParaRPr>
          </a:p>
          <a:p>
            <a:pPr indent="-286385" lvl="1" marL="781050" marR="0" rtl="0" algn="just">
              <a:spcBef>
                <a:spcPts val="26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These bits define a maximum number of combinations.</a:t>
            </a:r>
            <a:endParaRPr b="0" i="0" sz="2400" u="none" cap="none" strike="noStrike">
              <a:solidFill>
                <a:schemeClr val="dk1"/>
              </a:solidFill>
              <a:latin typeface="Times New Roman"/>
              <a:ea typeface="Times New Roman"/>
              <a:cs typeface="Times New Roman"/>
              <a:sym typeface="Times New Roman"/>
            </a:endParaRPr>
          </a:p>
          <a:p>
            <a:pPr indent="-228600" lvl="2" marL="1180465" marR="39370" rtl="0" algn="just">
              <a:lnSpc>
                <a:spcPct val="90000"/>
              </a:lnSpc>
              <a:spcBef>
                <a:spcPts val="53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For example an 8-bit microprocessor can have at most 2</a:t>
            </a:r>
            <a:r>
              <a:rPr b="0" baseline="30000" i="0" lang="en-US" sz="2400" u="none" cap="none" strike="noStrike">
                <a:solidFill>
                  <a:schemeClr val="dk1"/>
                </a:solidFill>
                <a:latin typeface="Times New Roman"/>
                <a:ea typeface="Times New Roman"/>
                <a:cs typeface="Times New Roman"/>
                <a:sym typeface="Times New Roman"/>
              </a:rPr>
              <a:t>8 </a:t>
            </a:r>
            <a:r>
              <a:rPr b="0" i="0" lang="en-US" sz="2400" u="none" cap="none" strike="noStrike">
                <a:solidFill>
                  <a:schemeClr val="dk1"/>
                </a:solidFill>
                <a:latin typeface="Times New Roman"/>
                <a:ea typeface="Times New Roman"/>
                <a:cs typeface="Times New Roman"/>
                <a:sym typeface="Times New Roman"/>
              </a:rPr>
              <a:t>= 256  different combinations.</a:t>
            </a:r>
            <a:endParaRPr b="0" i="0" sz="2400" u="none" cap="none" strike="noStrike">
              <a:solidFill>
                <a:schemeClr val="dk1"/>
              </a:solidFill>
              <a:latin typeface="Times New Roman"/>
              <a:ea typeface="Times New Roman"/>
              <a:cs typeface="Times New Roman"/>
              <a:sym typeface="Times New Roman"/>
            </a:endParaRPr>
          </a:p>
          <a:p>
            <a:pPr indent="0" lvl="2" marL="914400" marR="0" rtl="0" algn="just">
              <a:spcBef>
                <a:spcPts val="25"/>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a:p>
            <a:pPr indent="-343535" lvl="0" marL="381000" marR="17780" rtl="0" algn="just">
              <a:lnSpc>
                <a:spcPct val="125833"/>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However, in most microprocessors, not all of these  combinations are used.</a:t>
            </a:r>
            <a:endParaRPr sz="2400">
              <a:solidFill>
                <a:schemeClr val="dk1"/>
              </a:solidFill>
              <a:latin typeface="Times New Roman"/>
              <a:ea typeface="Times New Roman"/>
              <a:cs typeface="Times New Roman"/>
              <a:sym typeface="Times New Roman"/>
            </a:endParaRPr>
          </a:p>
          <a:p>
            <a:pPr indent="-285750" lvl="1" marL="780415" marR="386715" rtl="0" algn="just">
              <a:lnSpc>
                <a:spcPct val="117083"/>
              </a:lnSpc>
              <a:spcBef>
                <a:spcPts val="625"/>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Certain patterns are chosen and assigned specific  meanings.</a:t>
            </a:r>
            <a:endParaRPr b="0" i="0" sz="2400" u="none" cap="none" strike="noStrike">
              <a:solidFill>
                <a:schemeClr val="dk1"/>
              </a:solidFill>
              <a:latin typeface="Times New Roman"/>
              <a:ea typeface="Times New Roman"/>
              <a:cs typeface="Times New Roman"/>
              <a:sym typeface="Times New Roman"/>
            </a:endParaRPr>
          </a:p>
          <a:p>
            <a:pPr indent="-285750" lvl="1" marL="780415" marR="256540" rtl="0" algn="just">
              <a:lnSpc>
                <a:spcPct val="117083"/>
              </a:lnSpc>
              <a:spcBef>
                <a:spcPts val="62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Each of these patterns forms an instruction for the  microprocessor.</a:t>
            </a:r>
            <a:endParaRPr b="0" i="0" sz="2400" u="none" cap="none" strike="noStrike">
              <a:solidFill>
                <a:schemeClr val="dk1"/>
              </a:solidFill>
              <a:latin typeface="Times New Roman"/>
              <a:ea typeface="Times New Roman"/>
              <a:cs typeface="Times New Roman"/>
              <a:sym typeface="Times New Roman"/>
            </a:endParaRPr>
          </a:p>
          <a:p>
            <a:pPr indent="-285750" lvl="1" marL="780415" marR="1290320" rtl="0" algn="just">
              <a:lnSpc>
                <a:spcPct val="117083"/>
              </a:lnSpc>
              <a:spcBef>
                <a:spcPts val="62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 complete set of patterns makes up the  microprocessor’s machine language.</a:t>
            </a:r>
            <a:endParaRPr b="0" i="0" sz="2400" u="none" cap="none" strike="noStrike">
              <a:solidFill>
                <a:schemeClr val="dk1"/>
              </a:solidFill>
              <a:latin typeface="Times New Roman"/>
              <a:ea typeface="Times New Roman"/>
              <a:cs typeface="Times New Roman"/>
              <a:sym typeface="Times New Roman"/>
            </a:endParaRPr>
          </a:p>
        </p:txBody>
      </p:sp>
      <p:sp>
        <p:nvSpPr>
          <p:cNvPr id="369" name="Google Shape;369;p30"/>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4"/>
          <p:cNvSpPr txBox="1"/>
          <p:nvPr>
            <p:ph type="title"/>
          </p:nvPr>
        </p:nvSpPr>
        <p:spPr>
          <a:xfrm>
            <a:off x="2884043" y="308228"/>
            <a:ext cx="6423900" cy="696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a:t>CONTD…</a:t>
            </a:r>
            <a:endParaRPr/>
          </a:p>
        </p:txBody>
      </p:sp>
      <p:sp>
        <p:nvSpPr>
          <p:cNvPr id="113" name="Google Shape;113;p4"/>
          <p:cNvSpPr txBox="1"/>
          <p:nvPr>
            <p:ph idx="1" type="body"/>
          </p:nvPr>
        </p:nvSpPr>
        <p:spPr>
          <a:xfrm>
            <a:off x="2333370" y="2024812"/>
            <a:ext cx="8647500" cy="1769700"/>
          </a:xfrm>
          <a:prstGeom prst="rect">
            <a:avLst/>
          </a:prstGeom>
          <a:noFill/>
          <a:ln>
            <a:noFill/>
          </a:ln>
        </p:spPr>
        <p:txBody>
          <a:bodyPr anchorCtr="0" anchor="t" bIns="0" lIns="0" spcFirstLastPara="1" rIns="0" wrap="square" tIns="0">
            <a:noAutofit/>
          </a:bodyPr>
          <a:lstStyle/>
          <a:p>
            <a:pPr indent="-457200" lvl="0" marL="457200" rtl="0" algn="just">
              <a:spcBef>
                <a:spcPts val="0"/>
              </a:spcBef>
              <a:spcAft>
                <a:spcPts val="0"/>
              </a:spcAft>
              <a:buClr>
                <a:schemeClr val="dk1"/>
              </a:buClr>
              <a:buSzPts val="2800"/>
              <a:buFont typeface="Arial"/>
              <a:buChar char="•"/>
            </a:pPr>
            <a:r>
              <a:rPr lang="en-US" sz="2800">
                <a:latin typeface="Times New Roman"/>
                <a:ea typeface="Times New Roman"/>
                <a:cs typeface="Times New Roman"/>
                <a:sym typeface="Times New Roman"/>
              </a:rPr>
              <a:t>The central processing unit (CPU) is a chip that functions as the brains of the computer. </a:t>
            </a:r>
            <a:endParaRPr/>
          </a:p>
          <a:p>
            <a:pPr indent="0" lvl="0" marL="0" rtl="0" algn="just">
              <a:spcBef>
                <a:spcPts val="1600"/>
              </a:spcBef>
              <a:spcAft>
                <a:spcPts val="0"/>
              </a:spcAft>
              <a:buNone/>
            </a:pPr>
            <a:r>
              <a:t/>
            </a:r>
            <a:endParaRPr sz="2800">
              <a:latin typeface="Times New Roman"/>
              <a:ea typeface="Times New Roman"/>
              <a:cs typeface="Times New Roman"/>
              <a:sym typeface="Times New Roman"/>
            </a:endParaRPr>
          </a:p>
          <a:p>
            <a:pPr indent="-457200" lvl="0" marL="457200" rtl="0" algn="just">
              <a:spcBef>
                <a:spcPts val="1600"/>
              </a:spcBef>
              <a:spcAft>
                <a:spcPts val="0"/>
              </a:spcAft>
              <a:buClr>
                <a:schemeClr val="dk1"/>
              </a:buClr>
              <a:buSzPts val="2800"/>
              <a:buFont typeface="Arial"/>
              <a:buChar char="•"/>
            </a:pPr>
            <a:r>
              <a:rPr lang="en-US" sz="2800">
                <a:latin typeface="Times New Roman"/>
                <a:ea typeface="Times New Roman"/>
                <a:cs typeface="Times New Roman"/>
                <a:sym typeface="Times New Roman"/>
              </a:rPr>
              <a:t>It is made of transistors--millions of transistors, in fact. </a:t>
            </a:r>
            <a:endParaRPr/>
          </a:p>
          <a:p>
            <a:pPr indent="0" lvl="0" marL="0" rtl="0" algn="just">
              <a:spcBef>
                <a:spcPts val="1600"/>
              </a:spcBef>
              <a:spcAft>
                <a:spcPts val="0"/>
              </a:spcAft>
              <a:buNone/>
            </a:pPr>
            <a:r>
              <a:t/>
            </a:r>
            <a:endParaRPr sz="2800">
              <a:latin typeface="Times New Roman"/>
              <a:ea typeface="Times New Roman"/>
              <a:cs typeface="Times New Roman"/>
              <a:sym typeface="Times New Roman"/>
            </a:endParaRPr>
          </a:p>
          <a:p>
            <a:pPr indent="-457200" lvl="0" marL="457200" rtl="0" algn="just">
              <a:spcBef>
                <a:spcPts val="1600"/>
              </a:spcBef>
              <a:spcAft>
                <a:spcPts val="1600"/>
              </a:spcAft>
              <a:buClr>
                <a:schemeClr val="dk1"/>
              </a:buClr>
              <a:buSzPts val="2800"/>
              <a:buFont typeface="Arial"/>
              <a:buChar char="•"/>
            </a:pPr>
            <a:r>
              <a:rPr lang="en-US" sz="2800">
                <a:latin typeface="Times New Roman"/>
                <a:ea typeface="Times New Roman"/>
                <a:cs typeface="Times New Roman"/>
                <a:sym typeface="Times New Roman"/>
              </a:rPr>
              <a:t>Microprocessors are the circuitry that surround the CPU. The microprocessor is more than the CPU. It contains other processors, for example, the graphics processor unit. Sound cards and network cards are encased in microprocessors. So a CPU is part of a microprocessor, but a microprocessor is more than the CPU.</a:t>
            </a:r>
            <a:endParaRPr/>
          </a:p>
        </p:txBody>
      </p:sp>
      <p:sp>
        <p:nvSpPr>
          <p:cNvPr id="114" name="Google Shape;114;p4"/>
          <p:cNvSpPr txBox="1"/>
          <p:nvPr>
            <p:ph idx="12" type="sldNum"/>
          </p:nvPr>
        </p:nvSpPr>
        <p:spPr>
          <a:xfrm>
            <a:off x="8778240" y="6377940"/>
            <a:ext cx="2804100" cy="2001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8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p:nvPr/>
        </p:nvSpPr>
        <p:spPr>
          <a:xfrm>
            <a:off x="874775" y="1618488"/>
            <a:ext cx="10206228" cy="49743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31"/>
          <p:cNvSpPr txBox="1"/>
          <p:nvPr>
            <p:ph type="title"/>
          </p:nvPr>
        </p:nvSpPr>
        <p:spPr>
          <a:xfrm>
            <a:off x="2588767" y="545338"/>
            <a:ext cx="6421200" cy="6906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Evolution of Microprocessor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2"/>
          <p:cNvSpPr/>
          <p:nvPr/>
        </p:nvSpPr>
        <p:spPr>
          <a:xfrm>
            <a:off x="505968" y="1251203"/>
            <a:ext cx="10721340" cy="5067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32"/>
          <p:cNvSpPr txBox="1"/>
          <p:nvPr>
            <p:ph type="title"/>
          </p:nvPr>
        </p:nvSpPr>
        <p:spPr>
          <a:xfrm>
            <a:off x="3039617" y="235407"/>
            <a:ext cx="6412200" cy="6906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Evolution of Microprocessor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p:nvPr/>
        </p:nvSpPr>
        <p:spPr>
          <a:xfrm>
            <a:off x="576072" y="1371600"/>
            <a:ext cx="10870692" cy="495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33"/>
          <p:cNvSpPr txBox="1"/>
          <p:nvPr>
            <p:ph type="title"/>
          </p:nvPr>
        </p:nvSpPr>
        <p:spPr>
          <a:xfrm>
            <a:off x="3039617" y="249377"/>
            <a:ext cx="6412200" cy="6906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Evolution of Microprocessor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4"/>
          <p:cNvSpPr/>
          <p:nvPr/>
        </p:nvSpPr>
        <p:spPr>
          <a:xfrm>
            <a:off x="675131" y="1603247"/>
            <a:ext cx="10503408" cy="47274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34"/>
          <p:cNvSpPr txBox="1"/>
          <p:nvPr>
            <p:ph type="title"/>
          </p:nvPr>
        </p:nvSpPr>
        <p:spPr>
          <a:xfrm>
            <a:off x="2886836" y="224155"/>
            <a:ext cx="64212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Evolution of Microprocessor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5"/>
          <p:cNvSpPr/>
          <p:nvPr/>
        </p:nvSpPr>
        <p:spPr>
          <a:xfrm>
            <a:off x="609600" y="1219200"/>
            <a:ext cx="10539984" cy="5029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35"/>
          <p:cNvSpPr txBox="1"/>
          <p:nvPr>
            <p:ph type="title"/>
          </p:nvPr>
        </p:nvSpPr>
        <p:spPr>
          <a:xfrm>
            <a:off x="2671317" y="301497"/>
            <a:ext cx="64110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Evolution of Microprocessor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6"/>
          <p:cNvSpPr txBox="1"/>
          <p:nvPr>
            <p:ph type="title"/>
          </p:nvPr>
        </p:nvSpPr>
        <p:spPr>
          <a:xfrm>
            <a:off x="2884043" y="308228"/>
            <a:ext cx="6423900" cy="690000"/>
          </a:xfrm>
          <a:prstGeom prst="rect">
            <a:avLst/>
          </a:prstGeom>
          <a:noFill/>
          <a:ln>
            <a:noFill/>
          </a:ln>
        </p:spPr>
        <p:txBody>
          <a:bodyPr anchorCtr="0" anchor="t" bIns="0" lIns="0" spcFirstLastPara="1" rIns="0" wrap="square" tIns="12700">
            <a:spAutoFit/>
          </a:bodyPr>
          <a:lstStyle/>
          <a:p>
            <a:pPr indent="0" lvl="0" marL="15240" rtl="0" algn="l">
              <a:lnSpc>
                <a:spcPct val="100000"/>
              </a:lnSpc>
              <a:spcBef>
                <a:spcPts val="0"/>
              </a:spcBef>
              <a:spcAft>
                <a:spcPts val="0"/>
              </a:spcAft>
              <a:buNone/>
            </a:pPr>
            <a:r>
              <a:rPr lang="en-US"/>
              <a:t>Evolution of Microprocessor</a:t>
            </a:r>
            <a:endParaRPr/>
          </a:p>
        </p:txBody>
      </p:sp>
      <p:sp>
        <p:nvSpPr>
          <p:cNvPr id="405" name="Google Shape;405;p36"/>
          <p:cNvSpPr/>
          <p:nvPr/>
        </p:nvSpPr>
        <p:spPr>
          <a:xfrm>
            <a:off x="2077211" y="1437132"/>
            <a:ext cx="8804148" cy="479450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7"/>
          <p:cNvSpPr txBox="1"/>
          <p:nvPr>
            <p:ph type="title"/>
          </p:nvPr>
        </p:nvSpPr>
        <p:spPr>
          <a:xfrm>
            <a:off x="2884043" y="308228"/>
            <a:ext cx="6423900" cy="690000"/>
          </a:xfrm>
          <a:prstGeom prst="rect">
            <a:avLst/>
          </a:prstGeom>
          <a:noFill/>
          <a:ln>
            <a:noFill/>
          </a:ln>
        </p:spPr>
        <p:txBody>
          <a:bodyPr anchorCtr="0" anchor="t" bIns="0" lIns="0" spcFirstLastPara="1" rIns="0" wrap="square" tIns="12700">
            <a:spAutoFit/>
          </a:bodyPr>
          <a:lstStyle/>
          <a:p>
            <a:pPr indent="0" lvl="0" marL="15240" rtl="0" algn="l">
              <a:lnSpc>
                <a:spcPct val="100000"/>
              </a:lnSpc>
              <a:spcBef>
                <a:spcPts val="0"/>
              </a:spcBef>
              <a:spcAft>
                <a:spcPts val="0"/>
              </a:spcAft>
              <a:buNone/>
            </a:pPr>
            <a:r>
              <a:rPr lang="en-US"/>
              <a:t>Evolution of Microprocessor</a:t>
            </a:r>
            <a:endParaRPr/>
          </a:p>
        </p:txBody>
      </p:sp>
      <p:sp>
        <p:nvSpPr>
          <p:cNvPr id="411" name="Google Shape;411;p37"/>
          <p:cNvSpPr/>
          <p:nvPr/>
        </p:nvSpPr>
        <p:spPr>
          <a:xfrm>
            <a:off x="992124" y="1371600"/>
            <a:ext cx="10046208" cy="48600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8"/>
          <p:cNvSpPr txBox="1"/>
          <p:nvPr>
            <p:ph type="title"/>
          </p:nvPr>
        </p:nvSpPr>
        <p:spPr>
          <a:xfrm>
            <a:off x="2884043" y="308228"/>
            <a:ext cx="6423900" cy="690000"/>
          </a:xfrm>
          <a:prstGeom prst="rect">
            <a:avLst/>
          </a:prstGeom>
          <a:noFill/>
          <a:ln>
            <a:noFill/>
          </a:ln>
        </p:spPr>
        <p:txBody>
          <a:bodyPr anchorCtr="0" anchor="t" bIns="0" lIns="0" spcFirstLastPara="1" rIns="0" wrap="square" tIns="12700">
            <a:spAutoFit/>
          </a:bodyPr>
          <a:lstStyle/>
          <a:p>
            <a:pPr indent="0" lvl="0" marL="15240" rtl="0" algn="l">
              <a:lnSpc>
                <a:spcPct val="100000"/>
              </a:lnSpc>
              <a:spcBef>
                <a:spcPts val="0"/>
              </a:spcBef>
              <a:spcAft>
                <a:spcPts val="0"/>
              </a:spcAft>
              <a:buNone/>
            </a:pPr>
            <a:r>
              <a:rPr lang="en-US"/>
              <a:t>Evolution of Microprocessor</a:t>
            </a:r>
            <a:endParaRPr/>
          </a:p>
        </p:txBody>
      </p:sp>
      <p:sp>
        <p:nvSpPr>
          <p:cNvPr id="417" name="Google Shape;417;p38"/>
          <p:cNvSpPr/>
          <p:nvPr/>
        </p:nvSpPr>
        <p:spPr>
          <a:xfrm>
            <a:off x="640080" y="1306067"/>
            <a:ext cx="10698480" cy="479450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9"/>
          <p:cNvSpPr txBox="1"/>
          <p:nvPr>
            <p:ph type="title"/>
          </p:nvPr>
        </p:nvSpPr>
        <p:spPr>
          <a:xfrm>
            <a:off x="2884043" y="308228"/>
            <a:ext cx="6423900" cy="696600"/>
          </a:xfrm>
          <a:prstGeom prst="rect">
            <a:avLst/>
          </a:prstGeom>
          <a:noFill/>
          <a:ln>
            <a:noFill/>
          </a:ln>
        </p:spPr>
        <p:txBody>
          <a:bodyPr anchorCtr="0" anchor="t" bIns="0" lIns="0" spcFirstLastPara="1" rIns="0" wrap="square" tIns="12700">
            <a:spAutoFit/>
          </a:bodyPr>
          <a:lstStyle/>
          <a:p>
            <a:pPr indent="0" lvl="0" marL="15240" rtl="0" algn="l">
              <a:lnSpc>
                <a:spcPct val="100000"/>
              </a:lnSpc>
              <a:spcBef>
                <a:spcPts val="0"/>
              </a:spcBef>
              <a:spcAft>
                <a:spcPts val="0"/>
              </a:spcAft>
              <a:buNone/>
            </a:pPr>
            <a:r>
              <a:rPr lang="en-US"/>
              <a:t>Evolution of Microprocessor</a:t>
            </a:r>
            <a:endParaRPr/>
          </a:p>
        </p:txBody>
      </p:sp>
      <p:graphicFrame>
        <p:nvGraphicFramePr>
          <p:cNvPr id="423" name="Google Shape;423;p39"/>
          <p:cNvGraphicFramePr/>
          <p:nvPr/>
        </p:nvGraphicFramePr>
        <p:xfrm>
          <a:off x="2025650" y="1517650"/>
          <a:ext cx="3000000" cy="3000000"/>
        </p:xfrm>
        <a:graphic>
          <a:graphicData uri="http://schemas.openxmlformats.org/drawingml/2006/table">
            <a:tbl>
              <a:tblPr bandRow="1" firstRow="1">
                <a:noFill/>
                <a:tableStyleId>{D52ED082-F14C-41A4-9770-FA7A89D817B5}</a:tableStyleId>
              </a:tblPr>
              <a:tblGrid>
                <a:gridCol w="2235200"/>
                <a:gridCol w="2235200"/>
                <a:gridCol w="2235200"/>
                <a:gridCol w="2235200"/>
              </a:tblGrid>
              <a:tr h="894200">
                <a:tc>
                  <a:txBody>
                    <a:bodyPr/>
                    <a:lstStyle/>
                    <a:p>
                      <a:pPr indent="0" lvl="0" marL="12192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Generation</a:t>
                      </a:r>
                      <a:endParaRPr sz="1800" u="none" cap="none" strike="noStrike">
                        <a:latin typeface="Calibri"/>
                        <a:ea typeface="Calibri"/>
                        <a:cs typeface="Calibri"/>
                        <a:sym typeface="Calibri"/>
                      </a:endParaRPr>
                    </a:p>
                  </a:txBody>
                  <a:tcPr marT="30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4"/>
                    </a:solidFill>
                  </a:tcPr>
                </a:tc>
                <a:tc>
                  <a:txBody>
                    <a:bodyPr/>
                    <a:lstStyle/>
                    <a:p>
                      <a:pPr indent="0" lvl="0" marL="12192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Microprocessor</a:t>
                      </a:r>
                      <a:endParaRPr sz="1800" u="none" cap="none" strike="noStrike">
                        <a:latin typeface="Calibri"/>
                        <a:ea typeface="Calibri"/>
                        <a:cs typeface="Calibri"/>
                        <a:sym typeface="Calibri"/>
                      </a:endParaRPr>
                    </a:p>
                  </a:txBody>
                  <a:tcPr marT="30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4"/>
                    </a:solidFill>
                  </a:tcPr>
                </a:tc>
                <a:tc>
                  <a:txBody>
                    <a:bodyPr/>
                    <a:lstStyle/>
                    <a:p>
                      <a:pPr indent="0" lvl="0" marL="122554"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Year</a:t>
                      </a:r>
                      <a:endParaRPr sz="1800" u="none" cap="none" strike="noStrike">
                        <a:latin typeface="Calibri"/>
                        <a:ea typeface="Calibri"/>
                        <a:cs typeface="Calibri"/>
                        <a:sym typeface="Calibri"/>
                      </a:endParaRPr>
                    </a:p>
                  </a:txBody>
                  <a:tcPr marT="30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4"/>
                    </a:solidFill>
                  </a:tcPr>
                </a:tc>
                <a:tc>
                  <a:txBody>
                    <a:bodyPr/>
                    <a:lstStyle/>
                    <a:p>
                      <a:pPr indent="0" lvl="0" marL="122554"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Clock speed</a:t>
                      </a:r>
                      <a:endParaRPr sz="1800" u="none" cap="none" strike="noStrike">
                        <a:latin typeface="Calibri"/>
                        <a:ea typeface="Calibri"/>
                        <a:cs typeface="Calibri"/>
                        <a:sym typeface="Calibri"/>
                      </a:endParaRPr>
                    </a:p>
                  </a:txBody>
                  <a:tcPr marT="30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4"/>
                    </a:solidFill>
                  </a:tcPr>
                </a:tc>
              </a:tr>
              <a:tr h="894200">
                <a:tc rowSpan="3">
                  <a:txBody>
                    <a:bodyPr/>
                    <a:lstStyle/>
                    <a:p>
                      <a:pPr indent="0" lvl="0" marL="121920" marR="0" rtl="0" algn="l">
                        <a:lnSpc>
                          <a:spcPct val="100000"/>
                        </a:lnSpc>
                        <a:spcBef>
                          <a:spcPts val="0"/>
                        </a:spcBef>
                        <a:spcAft>
                          <a:spcPts val="0"/>
                        </a:spcAft>
                        <a:buNone/>
                      </a:pPr>
                      <a:r>
                        <a:rPr lang="en-US" sz="1800" u="none" cap="none" strike="noStrike">
                          <a:latin typeface="Calibri"/>
                          <a:ea typeface="Calibri"/>
                          <a:cs typeface="Calibri"/>
                          <a:sym typeface="Calibri"/>
                        </a:rPr>
                        <a:t>Fifth Generation</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DEEE"/>
                    </a:solidFill>
                  </a:tcPr>
                </a:tc>
                <a:tc>
                  <a:txBody>
                    <a:bodyPr/>
                    <a:lstStyle/>
                    <a:p>
                      <a:pPr indent="0" lvl="0" marL="121920" marR="0" rtl="0" algn="l">
                        <a:lnSpc>
                          <a:spcPct val="100000"/>
                        </a:lnSpc>
                        <a:spcBef>
                          <a:spcPts val="0"/>
                        </a:spcBef>
                        <a:spcAft>
                          <a:spcPts val="0"/>
                        </a:spcAft>
                        <a:buNone/>
                      </a:pPr>
                      <a:r>
                        <a:rPr lang="en-US" sz="1800" u="none" cap="none" strike="noStrike">
                          <a:latin typeface="Calibri"/>
                          <a:ea typeface="Calibri"/>
                          <a:cs typeface="Calibri"/>
                          <a:sym typeface="Calibri"/>
                        </a:rPr>
                        <a:t>Intel core i3</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DEEE"/>
                    </a:solidFill>
                  </a:tcPr>
                </a:tc>
                <a:tc>
                  <a:txBody>
                    <a:bodyPr/>
                    <a:lstStyle/>
                    <a:p>
                      <a:pPr indent="0" lvl="0" marL="122554" marR="0" rtl="0" algn="l">
                        <a:lnSpc>
                          <a:spcPct val="100000"/>
                        </a:lnSpc>
                        <a:spcBef>
                          <a:spcPts val="0"/>
                        </a:spcBef>
                        <a:spcAft>
                          <a:spcPts val="0"/>
                        </a:spcAft>
                        <a:buNone/>
                      </a:pPr>
                      <a:r>
                        <a:rPr lang="en-US" sz="1800" u="none" cap="none" strike="noStrike">
                          <a:latin typeface="Calibri"/>
                          <a:ea typeface="Calibri"/>
                          <a:cs typeface="Calibri"/>
                          <a:sym typeface="Calibri"/>
                        </a:rPr>
                        <a:t>2008</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DEEE"/>
                    </a:solidFill>
                  </a:tcPr>
                </a:tc>
                <a:tc>
                  <a:txBody>
                    <a:bodyPr/>
                    <a:lstStyle/>
                    <a:p>
                      <a:pPr indent="0" lvl="0" marL="122554" marR="0" rtl="0" algn="l">
                        <a:lnSpc>
                          <a:spcPct val="100000"/>
                        </a:lnSpc>
                        <a:spcBef>
                          <a:spcPts val="0"/>
                        </a:spcBef>
                        <a:spcAft>
                          <a:spcPts val="0"/>
                        </a:spcAft>
                        <a:buNone/>
                      </a:pPr>
                      <a:r>
                        <a:rPr lang="en-US" sz="1800" u="none" cap="none" strike="noStrike">
                          <a:latin typeface="Calibri"/>
                          <a:ea typeface="Calibri"/>
                          <a:cs typeface="Calibri"/>
                          <a:sym typeface="Calibri"/>
                        </a:rPr>
                        <a:t>1.2-3.7 GHz</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DEEE"/>
                    </a:solidFill>
                  </a:tcPr>
                </a:tc>
              </a:tr>
              <a:tr h="1277500">
                <a:tc vMerge="1"/>
                <a:tc>
                  <a:txBody>
                    <a:bodyPr/>
                    <a:lstStyle/>
                    <a:p>
                      <a:pPr indent="0" lvl="0" marL="121920" marR="0" rtl="0" algn="l">
                        <a:lnSpc>
                          <a:spcPct val="100000"/>
                        </a:lnSpc>
                        <a:spcBef>
                          <a:spcPts val="0"/>
                        </a:spcBef>
                        <a:spcAft>
                          <a:spcPts val="0"/>
                        </a:spcAft>
                        <a:buNone/>
                      </a:pPr>
                      <a:r>
                        <a:rPr lang="en-US" sz="1800" u="none" cap="none" strike="noStrike">
                          <a:latin typeface="Calibri"/>
                          <a:ea typeface="Calibri"/>
                          <a:cs typeface="Calibri"/>
                          <a:sym typeface="Calibri"/>
                        </a:rPr>
                        <a:t>Intel core i5</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EEF7"/>
                    </a:solidFill>
                  </a:tcPr>
                </a:tc>
                <a:tc>
                  <a:txBody>
                    <a:bodyPr/>
                    <a:lstStyle/>
                    <a:p>
                      <a:pPr indent="0" lvl="0" marL="122554" marR="0" rtl="0" algn="l">
                        <a:lnSpc>
                          <a:spcPct val="100000"/>
                        </a:lnSpc>
                        <a:spcBef>
                          <a:spcPts val="0"/>
                        </a:spcBef>
                        <a:spcAft>
                          <a:spcPts val="0"/>
                        </a:spcAft>
                        <a:buNone/>
                      </a:pPr>
                      <a:r>
                        <a:rPr lang="en-US" sz="1800" u="none" cap="none" strike="noStrike">
                          <a:latin typeface="Calibri"/>
                          <a:ea typeface="Calibri"/>
                          <a:cs typeface="Calibri"/>
                          <a:sym typeface="Calibri"/>
                        </a:rPr>
                        <a:t>2009</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EEF7"/>
                    </a:solidFill>
                  </a:tcPr>
                </a:tc>
                <a:tc>
                  <a:txBody>
                    <a:bodyPr/>
                    <a:lstStyle/>
                    <a:p>
                      <a:pPr indent="0" lvl="0" marL="122554" marR="0" rtl="0" algn="l">
                        <a:lnSpc>
                          <a:spcPct val="100000"/>
                        </a:lnSpc>
                        <a:spcBef>
                          <a:spcPts val="0"/>
                        </a:spcBef>
                        <a:spcAft>
                          <a:spcPts val="0"/>
                        </a:spcAft>
                        <a:buNone/>
                      </a:pPr>
                      <a:r>
                        <a:rPr lang="en-US" sz="1800" u="none" cap="none" strike="noStrike">
                          <a:latin typeface="Calibri"/>
                          <a:ea typeface="Calibri"/>
                          <a:cs typeface="Calibri"/>
                          <a:sym typeface="Calibri"/>
                        </a:rPr>
                        <a:t>1.06-3.6 GHz</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AEEF7"/>
                    </a:solidFill>
                  </a:tcPr>
                </a:tc>
              </a:tr>
              <a:tr h="1277500">
                <a:tc vMerge="1"/>
                <a:tc>
                  <a:txBody>
                    <a:bodyPr/>
                    <a:lstStyle/>
                    <a:p>
                      <a:pPr indent="0" lvl="0" marL="121920" marR="0" rtl="0" algn="l">
                        <a:lnSpc>
                          <a:spcPct val="100000"/>
                        </a:lnSpc>
                        <a:spcBef>
                          <a:spcPts val="0"/>
                        </a:spcBef>
                        <a:spcAft>
                          <a:spcPts val="0"/>
                        </a:spcAft>
                        <a:buNone/>
                      </a:pPr>
                      <a:r>
                        <a:rPr lang="en-US" sz="1800" u="none" cap="none" strike="noStrike">
                          <a:latin typeface="Calibri"/>
                          <a:ea typeface="Calibri"/>
                          <a:cs typeface="Calibri"/>
                          <a:sym typeface="Calibri"/>
                        </a:rPr>
                        <a:t>Intel core i7</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DEEE"/>
                    </a:solidFill>
                  </a:tcPr>
                </a:tc>
                <a:tc>
                  <a:txBody>
                    <a:bodyPr/>
                    <a:lstStyle/>
                    <a:p>
                      <a:pPr indent="0" lvl="0" marL="122554" marR="0" rtl="0" algn="l">
                        <a:lnSpc>
                          <a:spcPct val="100000"/>
                        </a:lnSpc>
                        <a:spcBef>
                          <a:spcPts val="0"/>
                        </a:spcBef>
                        <a:spcAft>
                          <a:spcPts val="0"/>
                        </a:spcAft>
                        <a:buNone/>
                      </a:pPr>
                      <a:r>
                        <a:rPr lang="en-US" sz="1800" u="none" cap="none" strike="noStrike">
                          <a:latin typeface="Calibri"/>
                          <a:ea typeface="Calibri"/>
                          <a:cs typeface="Calibri"/>
                          <a:sym typeface="Calibri"/>
                        </a:rPr>
                        <a:t>2010</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DEEE"/>
                    </a:solidFill>
                  </a:tcPr>
                </a:tc>
                <a:tc>
                  <a:txBody>
                    <a:bodyPr/>
                    <a:lstStyle/>
                    <a:p>
                      <a:pPr indent="0" lvl="0" marL="122554" marR="0" rtl="0" algn="l">
                        <a:lnSpc>
                          <a:spcPct val="100000"/>
                        </a:lnSpc>
                        <a:spcBef>
                          <a:spcPts val="0"/>
                        </a:spcBef>
                        <a:spcAft>
                          <a:spcPts val="0"/>
                        </a:spcAft>
                        <a:buNone/>
                      </a:pPr>
                      <a:r>
                        <a:rPr lang="en-US" sz="1800" u="none" cap="none" strike="noStrike">
                          <a:latin typeface="Calibri"/>
                          <a:ea typeface="Calibri"/>
                          <a:cs typeface="Calibri"/>
                          <a:sym typeface="Calibri"/>
                        </a:rPr>
                        <a:t>1.6-4.4 GHz</a:t>
                      </a:r>
                      <a:endParaRPr sz="1800" u="none" cap="none" strike="noStrike">
                        <a:latin typeface="Calibri"/>
                        <a:ea typeface="Calibri"/>
                        <a:cs typeface="Calibri"/>
                        <a:sym typeface="Calibri"/>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DEEE"/>
                    </a:solidFill>
                  </a:tcPr>
                </a:tc>
              </a:tr>
            </a:tbl>
          </a:graphicData>
        </a:graphic>
      </p:graphicFrame>
      <p:sp>
        <p:nvSpPr>
          <p:cNvPr id="424" name="Google Shape;424;p39"/>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da7c634b4f_0_0"/>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Architecture</a:t>
            </a:r>
            <a:endParaRPr/>
          </a:p>
        </p:txBody>
      </p:sp>
      <p:pic>
        <p:nvPicPr>
          <p:cNvPr descr="C:\Users\NANCY\Desktop\Chandigarh_University_Seal.png" id="430" name="Google Shape;430;gda7c634b4f_0_0"/>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431" name="Google Shape;431;gda7c634b4f_0_0"/>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CSE</a:t>
            </a:r>
            <a:endParaRPr b="1" i="0" sz="1600" u="none" cap="none" strike="noStrike">
              <a:solidFill>
                <a:schemeClr val="lt1"/>
              </a:solidFill>
              <a:latin typeface="Calibri"/>
              <a:ea typeface="Calibri"/>
              <a:cs typeface="Calibri"/>
              <a:sym typeface="Calibri"/>
            </a:endParaRPr>
          </a:p>
        </p:txBody>
      </p:sp>
      <p:sp>
        <p:nvSpPr>
          <p:cNvPr id="432" name="Google Shape;432;gda7c634b4f_0_0"/>
          <p:cNvSpPr txBox="1"/>
          <p:nvPr/>
        </p:nvSpPr>
        <p:spPr>
          <a:xfrm>
            <a:off x="13252" y="1495064"/>
            <a:ext cx="11887200" cy="4677000"/>
          </a:xfrm>
          <a:prstGeom prst="rect">
            <a:avLst/>
          </a:prstGeom>
          <a:noFill/>
          <a:ln>
            <a:noFill/>
          </a:ln>
        </p:spPr>
        <p:txBody>
          <a:bodyPr anchorCtr="0" anchor="t" bIns="45700" lIns="91425" spcFirstLastPara="1" rIns="91425" wrap="square" tIns="45700">
            <a:normAutofit/>
          </a:bodyPr>
          <a:lstStyle/>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Two Types of Architecture</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Von Neumann Architecture</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Harvard Architecture</a:t>
            </a:r>
            <a:endParaRPr/>
          </a:p>
          <a:p>
            <a:pPr indent="-76200" lvl="2" marL="11430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Von Neumann</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First proposed by John von Neumann</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Only one data path for both instructions and data</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Hence CPU does one operation at a time</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Simpler hardware design, Flexible program and Data storage</a:t>
            </a:r>
            <a:endParaRPr/>
          </a:p>
        </p:txBody>
      </p:sp>
      <p:sp>
        <p:nvSpPr>
          <p:cNvPr id="433" name="Google Shape;433;gda7c634b4f_0_0"/>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txBox="1"/>
          <p:nvPr>
            <p:ph type="title"/>
          </p:nvPr>
        </p:nvSpPr>
        <p:spPr>
          <a:xfrm>
            <a:off x="2884043" y="308228"/>
            <a:ext cx="6423900" cy="696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800"/>
              <a:t>Contd..</a:t>
            </a:r>
            <a:endParaRPr/>
          </a:p>
        </p:txBody>
      </p:sp>
      <p:sp>
        <p:nvSpPr>
          <p:cNvPr id="121" name="Google Shape;121;p5"/>
          <p:cNvSpPr txBox="1"/>
          <p:nvPr>
            <p:ph idx="1" type="body"/>
          </p:nvPr>
        </p:nvSpPr>
        <p:spPr>
          <a:xfrm>
            <a:off x="2333370" y="2024812"/>
            <a:ext cx="8647500" cy="1769700"/>
          </a:xfrm>
          <a:prstGeom prst="rect">
            <a:avLst/>
          </a:prstGeom>
          <a:noFill/>
          <a:ln>
            <a:noFill/>
          </a:ln>
        </p:spPr>
        <p:txBody>
          <a:bodyPr anchorCtr="0" anchor="t" bIns="0" lIns="0" spcFirstLastPara="1" rIns="0" wrap="square" tIns="0">
            <a:spAutoFit/>
          </a:bodyPr>
          <a:lstStyle/>
          <a:p>
            <a:pPr indent="-457200" lvl="0" marL="457200" rtl="0" algn="just">
              <a:spcBef>
                <a:spcPts val="0"/>
              </a:spcBef>
              <a:spcAft>
                <a:spcPts val="0"/>
              </a:spcAft>
              <a:buClr>
                <a:schemeClr val="dk1"/>
              </a:buClr>
              <a:buSzPts val="2800"/>
              <a:buFont typeface="Arial"/>
              <a:buChar char="•"/>
            </a:pPr>
            <a:r>
              <a:rPr lang="en-US" sz="2800">
                <a:latin typeface="Times New Roman"/>
                <a:ea typeface="Times New Roman"/>
                <a:cs typeface="Times New Roman"/>
                <a:sym typeface="Times New Roman"/>
              </a:rPr>
              <a:t>μp is a programmable integrated device that has computing and decision making capability, similar to CPU of a computer.</a:t>
            </a:r>
            <a:endParaRPr/>
          </a:p>
          <a:p>
            <a:pPr indent="-457200" lvl="0" marL="457200" rtl="0" algn="just">
              <a:spcBef>
                <a:spcPts val="1600"/>
              </a:spcBef>
              <a:spcAft>
                <a:spcPts val="0"/>
              </a:spcAft>
              <a:buClr>
                <a:schemeClr val="dk1"/>
              </a:buClr>
              <a:buSzPts val="2800"/>
              <a:buFont typeface="Arial"/>
              <a:buChar char="•"/>
            </a:pPr>
            <a:r>
              <a:rPr lang="en-US" sz="2800">
                <a:latin typeface="Times New Roman"/>
                <a:ea typeface="Times New Roman"/>
                <a:cs typeface="Times New Roman"/>
                <a:sym typeface="Times New Roman"/>
              </a:rPr>
              <a:t>Can be:</a:t>
            </a:r>
            <a:endParaRPr/>
          </a:p>
          <a:p>
            <a:pPr indent="0" lvl="1" marL="457200" rtl="0" algn="just">
              <a:spcBef>
                <a:spcPts val="1600"/>
              </a:spcBef>
              <a:spcAft>
                <a:spcPts val="0"/>
              </a:spcAft>
              <a:buNone/>
            </a:pPr>
            <a:r>
              <a:rPr lang="en-US" sz="2800">
                <a:latin typeface="Times New Roman"/>
                <a:ea typeface="Times New Roman"/>
                <a:cs typeface="Times New Roman"/>
                <a:sym typeface="Times New Roman"/>
              </a:rPr>
              <a:t> 1) embedded in a larger system</a:t>
            </a:r>
            <a:endParaRPr/>
          </a:p>
          <a:p>
            <a:pPr indent="0" lvl="1" marL="457200" rtl="0" algn="just">
              <a:spcBef>
                <a:spcPts val="1600"/>
              </a:spcBef>
              <a:spcAft>
                <a:spcPts val="0"/>
              </a:spcAft>
              <a:buNone/>
            </a:pPr>
            <a:r>
              <a:rPr lang="en-US" sz="2800">
                <a:latin typeface="Times New Roman"/>
                <a:ea typeface="Times New Roman"/>
                <a:cs typeface="Times New Roman"/>
                <a:sym typeface="Times New Roman"/>
              </a:rPr>
              <a:t> 2) a stand alone unit controlling processor</a:t>
            </a:r>
            <a:endParaRPr/>
          </a:p>
          <a:p>
            <a:pPr indent="-457200" lvl="0" marL="457200" rtl="0" algn="just">
              <a:spcBef>
                <a:spcPts val="1600"/>
              </a:spcBef>
              <a:spcAft>
                <a:spcPts val="0"/>
              </a:spcAft>
              <a:buClr>
                <a:schemeClr val="dk1"/>
              </a:buClr>
              <a:buSzPts val="2800"/>
              <a:buFont typeface="Arial"/>
              <a:buChar char="•"/>
            </a:pPr>
            <a:r>
              <a:rPr lang="en-US" sz="2800">
                <a:latin typeface="Times New Roman"/>
                <a:ea typeface="Times New Roman"/>
                <a:cs typeface="Times New Roman"/>
                <a:sym typeface="Times New Roman"/>
              </a:rPr>
              <a:t>μp communicates and operates in the binary number 0 &amp; 1, called bits.</a:t>
            </a:r>
            <a:endParaRPr/>
          </a:p>
          <a:p>
            <a:pPr indent="-457200" lvl="0" marL="457200" rtl="0" algn="just">
              <a:spcBef>
                <a:spcPts val="1600"/>
              </a:spcBef>
              <a:spcAft>
                <a:spcPts val="0"/>
              </a:spcAft>
              <a:buClr>
                <a:schemeClr val="dk1"/>
              </a:buClr>
              <a:buSzPts val="2800"/>
              <a:buFont typeface="Arial"/>
              <a:buChar char="•"/>
            </a:pPr>
            <a:r>
              <a:rPr lang="en-US" sz="2800">
                <a:latin typeface="Times New Roman"/>
                <a:ea typeface="Times New Roman"/>
                <a:cs typeface="Times New Roman"/>
                <a:sym typeface="Times New Roman"/>
              </a:rPr>
              <a:t>Each μp has a fixed set of instructions in the form of binary patterns called machine language.</a:t>
            </a:r>
            <a:endParaRPr/>
          </a:p>
          <a:p>
            <a:pPr indent="-49213" lvl="0" marL="49213" rtl="0" algn="l">
              <a:spcBef>
                <a:spcPts val="1600"/>
              </a:spcBef>
              <a:spcAft>
                <a:spcPts val="1600"/>
              </a:spcAft>
              <a:buNone/>
            </a:pPr>
            <a:r>
              <a:t/>
            </a:r>
            <a:endParaRPr sz="2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da7c634b4f_0_7"/>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Von Neumann Architecture</a:t>
            </a:r>
            <a:endParaRPr/>
          </a:p>
        </p:txBody>
      </p:sp>
      <p:pic>
        <p:nvPicPr>
          <p:cNvPr descr="C:\Users\NANCY\Desktop\Chandigarh_University_Seal.png" id="439" name="Google Shape;439;gda7c634b4f_0_7"/>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440" name="Google Shape;440;gda7c634b4f_0_7"/>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CSE</a:t>
            </a:r>
            <a:endParaRPr b="1" i="0" sz="1600" u="none" cap="none" strike="noStrike">
              <a:solidFill>
                <a:schemeClr val="lt1"/>
              </a:solidFill>
              <a:latin typeface="Calibri"/>
              <a:ea typeface="Calibri"/>
              <a:cs typeface="Calibri"/>
              <a:sym typeface="Calibri"/>
            </a:endParaRPr>
          </a:p>
        </p:txBody>
      </p:sp>
      <p:pic>
        <p:nvPicPr>
          <p:cNvPr descr="https://ebrary.net/imag/computer/coh_andr/image005.gif" id="441" name="Google Shape;441;gda7c634b4f_0_7"/>
          <p:cNvPicPr preferRelativeResize="0"/>
          <p:nvPr/>
        </p:nvPicPr>
        <p:blipFill rotWithShape="1">
          <a:blip r:embed="rId4">
            <a:alphaModFix/>
          </a:blip>
          <a:srcRect b="0" l="0" r="0" t="0"/>
          <a:stretch/>
        </p:blipFill>
        <p:spPr>
          <a:xfrm>
            <a:off x="1524000" y="1676400"/>
            <a:ext cx="8229600" cy="3953592"/>
          </a:xfrm>
          <a:prstGeom prst="rect">
            <a:avLst/>
          </a:prstGeom>
          <a:noFill/>
          <a:ln>
            <a:noFill/>
          </a:ln>
        </p:spPr>
      </p:pic>
      <p:sp>
        <p:nvSpPr>
          <p:cNvPr id="442" name="Google Shape;442;gda7c634b4f_0_7"/>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da7c634b4f_0_14"/>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Harvard Architecture</a:t>
            </a:r>
            <a:endParaRPr/>
          </a:p>
        </p:txBody>
      </p:sp>
      <p:pic>
        <p:nvPicPr>
          <p:cNvPr descr="C:\Users\NANCY\Desktop\Chandigarh_University_Seal.png" id="448" name="Google Shape;448;gda7c634b4f_0_14"/>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449" name="Google Shape;449;gda7c634b4f_0_14"/>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CSE</a:t>
            </a:r>
            <a:endParaRPr b="1" i="0" sz="1600" u="none" cap="none" strike="noStrike">
              <a:solidFill>
                <a:schemeClr val="lt1"/>
              </a:solidFill>
              <a:latin typeface="Calibri"/>
              <a:ea typeface="Calibri"/>
              <a:cs typeface="Calibri"/>
              <a:sym typeface="Calibri"/>
            </a:endParaRPr>
          </a:p>
        </p:txBody>
      </p:sp>
      <p:pic>
        <p:nvPicPr>
          <p:cNvPr descr="https://ebrary.net/imag/computer/coh_andr/image006.gif" id="450" name="Google Shape;450;gda7c634b4f_0_14"/>
          <p:cNvPicPr preferRelativeResize="0"/>
          <p:nvPr/>
        </p:nvPicPr>
        <p:blipFill rotWithShape="1">
          <a:blip r:embed="rId4">
            <a:alphaModFix/>
          </a:blip>
          <a:srcRect b="0" l="0" r="0" t="0"/>
          <a:stretch/>
        </p:blipFill>
        <p:spPr>
          <a:xfrm>
            <a:off x="3657600" y="2761559"/>
            <a:ext cx="8128000" cy="3714751"/>
          </a:xfrm>
          <a:prstGeom prst="rect">
            <a:avLst/>
          </a:prstGeom>
          <a:noFill/>
          <a:ln>
            <a:noFill/>
          </a:ln>
        </p:spPr>
      </p:pic>
      <p:sp>
        <p:nvSpPr>
          <p:cNvPr id="451" name="Google Shape;451;gda7c634b4f_0_14"/>
          <p:cNvSpPr/>
          <p:nvPr/>
        </p:nvSpPr>
        <p:spPr>
          <a:xfrm>
            <a:off x="401983" y="1295400"/>
            <a:ext cx="11785500" cy="17544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Compared with the Von Neumann architecture, a Harvard architecture processor has two outstanding features. </a:t>
            </a:r>
            <a:endParaRPr/>
          </a:p>
          <a:p>
            <a:pPr indent="-285750" lvl="1" marL="742950" marR="0" rtl="0" algn="l">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First, instructions and data are stored in two separate memory modules; instructions and data do not coexist in the same module. </a:t>
            </a:r>
            <a:endParaRPr/>
          </a:p>
          <a:p>
            <a:pPr indent="-285750" lvl="1" marL="742950" marR="0" rtl="0" algn="l">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Second, two independent buses are used as dedicated communication paths between the CPU and memory; there is no connection between the two buses</a:t>
            </a:r>
            <a:endParaRPr/>
          </a:p>
        </p:txBody>
      </p:sp>
      <p:sp>
        <p:nvSpPr>
          <p:cNvPr id="452" name="Google Shape;452;gda7c634b4f_0_14"/>
          <p:cNvSpPr txBox="1"/>
          <p:nvPr/>
        </p:nvSpPr>
        <p:spPr>
          <a:xfrm>
            <a:off x="503583" y="4038600"/>
            <a:ext cx="30525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Because of greater memory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bandwidth, it becomes greater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choice for data signal processing</a:t>
            </a:r>
            <a:endParaRPr/>
          </a:p>
        </p:txBody>
      </p:sp>
      <p:sp>
        <p:nvSpPr>
          <p:cNvPr id="453" name="Google Shape;453;gda7c634b4f_0_14"/>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da7c634b4f_0_23"/>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Microprocessor</a:t>
            </a:r>
            <a:endParaRPr/>
          </a:p>
        </p:txBody>
      </p:sp>
      <p:pic>
        <p:nvPicPr>
          <p:cNvPr descr="C:\Users\NANCY\Desktop\Chandigarh_University_Seal.png" id="459" name="Google Shape;459;gda7c634b4f_0_23"/>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460" name="Google Shape;460;gda7c634b4f_0_23"/>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a:t>
            </a:r>
            <a:r>
              <a:rPr b="1" lang="en-US" sz="1600">
                <a:solidFill>
                  <a:schemeClr val="lt1"/>
                </a:solidFill>
                <a:latin typeface="Calibri"/>
                <a:ea typeface="Calibri"/>
                <a:cs typeface="Calibri"/>
                <a:sym typeface="Calibri"/>
              </a:rPr>
              <a:t>CSE</a:t>
            </a:r>
            <a:endParaRPr b="1" i="0" sz="1600" u="none" cap="none" strike="noStrike">
              <a:solidFill>
                <a:schemeClr val="lt1"/>
              </a:solidFill>
              <a:latin typeface="Calibri"/>
              <a:ea typeface="Calibri"/>
              <a:cs typeface="Calibri"/>
              <a:sym typeface="Calibri"/>
            </a:endParaRPr>
          </a:p>
        </p:txBody>
      </p:sp>
      <p:sp>
        <p:nvSpPr>
          <p:cNvPr id="461" name="Google Shape;461;gda7c634b4f_0_23"/>
          <p:cNvSpPr txBox="1"/>
          <p:nvPr/>
        </p:nvSpPr>
        <p:spPr>
          <a:xfrm>
            <a:off x="13252" y="1495064"/>
            <a:ext cx="11887200" cy="4677000"/>
          </a:xfrm>
          <a:prstGeom prst="rect">
            <a:avLst/>
          </a:prstGeom>
          <a:noFill/>
          <a:ln>
            <a:noFill/>
          </a:ln>
        </p:spPr>
        <p:txBody>
          <a:bodyPr anchorCtr="0" anchor="t" bIns="45700" lIns="91425" spcFirstLastPara="1" rIns="91425" wrap="square" tIns="45700">
            <a:normAutofit/>
          </a:bodyPr>
          <a:lstStyle/>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Multipurpose, Programmable device</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Accepts data as input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Processes data as per instructions stored in memory</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Produces output</a:t>
            </a:r>
            <a:endParaRPr/>
          </a:p>
        </p:txBody>
      </p:sp>
      <p:pic>
        <p:nvPicPr>
          <p:cNvPr descr="Image result for microprocessor concepts" id="462" name="Google Shape;462;gda7c634b4f_0_23"/>
          <p:cNvPicPr preferRelativeResize="0"/>
          <p:nvPr/>
        </p:nvPicPr>
        <p:blipFill rotWithShape="1">
          <a:blip r:embed="rId4">
            <a:alphaModFix/>
          </a:blip>
          <a:srcRect b="0" l="0" r="0" t="0"/>
          <a:stretch/>
        </p:blipFill>
        <p:spPr>
          <a:xfrm>
            <a:off x="2946400" y="4038600"/>
            <a:ext cx="6502400" cy="1676400"/>
          </a:xfrm>
          <a:prstGeom prst="rect">
            <a:avLst/>
          </a:prstGeom>
          <a:noFill/>
          <a:ln>
            <a:noFill/>
          </a:ln>
        </p:spPr>
      </p:pic>
      <p:sp>
        <p:nvSpPr>
          <p:cNvPr id="463" name="Google Shape;463;gda7c634b4f_0_23"/>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da7c634b4f_0_31"/>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Microprocessor</a:t>
            </a:r>
            <a:endParaRPr/>
          </a:p>
        </p:txBody>
      </p:sp>
      <p:pic>
        <p:nvPicPr>
          <p:cNvPr descr="C:\Users\NANCY\Desktop\Chandigarh_University_Seal.png" id="469" name="Google Shape;469;gda7c634b4f_0_31"/>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470" name="Google Shape;470;gda7c634b4f_0_31"/>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a:t>
            </a:r>
            <a:r>
              <a:rPr b="1" lang="en-US" sz="1600">
                <a:solidFill>
                  <a:schemeClr val="lt1"/>
                </a:solidFill>
                <a:latin typeface="Calibri"/>
                <a:ea typeface="Calibri"/>
                <a:cs typeface="Calibri"/>
                <a:sym typeface="Calibri"/>
              </a:rPr>
              <a:t>CSE</a:t>
            </a:r>
            <a:endParaRPr b="1" i="0" sz="1600" u="none" cap="none" strike="noStrike">
              <a:solidFill>
                <a:schemeClr val="lt1"/>
              </a:solidFill>
              <a:latin typeface="Calibri"/>
              <a:ea typeface="Calibri"/>
              <a:cs typeface="Calibri"/>
              <a:sym typeface="Calibri"/>
            </a:endParaRPr>
          </a:p>
        </p:txBody>
      </p:sp>
      <p:sp>
        <p:nvSpPr>
          <p:cNvPr id="471" name="Google Shape;471;gda7c634b4f_0_31"/>
          <p:cNvSpPr txBox="1"/>
          <p:nvPr/>
        </p:nvSpPr>
        <p:spPr>
          <a:xfrm>
            <a:off x="0" y="1219200"/>
            <a:ext cx="12090300" cy="4876800"/>
          </a:xfrm>
          <a:prstGeom prst="rect">
            <a:avLst/>
          </a:prstGeom>
          <a:noFill/>
          <a:ln>
            <a:noFill/>
          </a:ln>
        </p:spPr>
        <p:txBody>
          <a:bodyPr anchorCtr="0" anchor="t" bIns="45700" lIns="91425" spcFirstLastPara="1" rIns="91425" wrap="square" tIns="45700">
            <a:normAutofit lnSpcReduction="10000"/>
          </a:bodyPr>
          <a:lstStyle/>
          <a:p>
            <a:pPr indent="-299085"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Three basic characteristics: </a:t>
            </a:r>
            <a:endParaRPr/>
          </a:p>
          <a:p>
            <a:pPr indent="-240030" lvl="2" marL="1143000" marR="0" rtl="0" algn="l">
              <a:spcBef>
                <a:spcPts val="444"/>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Instruction Set: </a:t>
            </a:r>
            <a:endParaRPr/>
          </a:p>
          <a:p>
            <a:pPr indent="-238125" lvl="3" marL="1600200" marR="0" rtl="0" algn="l">
              <a:spcBef>
                <a:spcPts val="37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A command given to a digital machine to perform an operation on a piece of data is called an </a:t>
            </a:r>
            <a:r>
              <a:rPr b="1" i="0" lang="en-US" sz="2000" u="none" cap="none" strike="noStrike">
                <a:solidFill>
                  <a:schemeClr val="dk1"/>
                </a:solidFill>
                <a:latin typeface="Calibri"/>
                <a:ea typeface="Calibri"/>
                <a:cs typeface="Calibri"/>
                <a:sym typeface="Calibri"/>
              </a:rPr>
              <a:t>instruction</a:t>
            </a:r>
            <a:endParaRPr b="0" i="0" sz="2000" u="none" cap="none" strike="noStrike">
              <a:solidFill>
                <a:schemeClr val="dk1"/>
              </a:solidFill>
              <a:latin typeface="Calibri"/>
              <a:ea typeface="Calibri"/>
              <a:cs typeface="Calibri"/>
              <a:sym typeface="Calibri"/>
            </a:endParaRPr>
          </a:p>
          <a:p>
            <a:pPr indent="-238125" lvl="3" marL="1600200" marR="0" rtl="0" algn="l">
              <a:spcBef>
                <a:spcPts val="37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 possible operations a microprocessor can execute, is determined through its </a:t>
            </a:r>
            <a:r>
              <a:rPr b="1" i="0" lang="en-US" sz="2000" u="none" cap="none" strike="noStrike">
                <a:solidFill>
                  <a:schemeClr val="dk1"/>
                </a:solidFill>
                <a:latin typeface="Calibri"/>
                <a:ea typeface="Calibri"/>
                <a:cs typeface="Calibri"/>
                <a:sym typeface="Calibri"/>
              </a:rPr>
              <a:t>instruction set</a:t>
            </a:r>
            <a:endParaRPr/>
          </a:p>
          <a:p>
            <a:pPr indent="-240030" lvl="2" marL="1143000" marR="0" rtl="0" algn="l">
              <a:spcBef>
                <a:spcPts val="444"/>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Word Size:</a:t>
            </a:r>
            <a:endParaRPr/>
          </a:p>
          <a:p>
            <a:pPr indent="-238125" lvl="3" marL="1600200" marR="0" rtl="0" algn="l">
              <a:spcBef>
                <a:spcPts val="37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 numbers of bits processed in single instruction is called its word size. 32-bit processor means it has a word size of 32 bits.</a:t>
            </a:r>
            <a:endParaRPr/>
          </a:p>
          <a:p>
            <a:pPr indent="-238125" lvl="3" marL="1600200" marR="0" rtl="0" algn="l">
              <a:spcBef>
                <a:spcPts val="37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Word size determines the amount of RAM that can be accessed at one go and total number of pins on the microprocessor</a:t>
            </a:r>
            <a:endParaRPr/>
          </a:p>
          <a:p>
            <a:pPr indent="-240030" lvl="2" marL="1143000" marR="0" rtl="0" algn="l">
              <a:spcBef>
                <a:spcPts val="444"/>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Clock Speed: </a:t>
            </a:r>
            <a:endParaRPr/>
          </a:p>
          <a:p>
            <a:pPr indent="-238125" lvl="3" marL="1600200" marR="0" rtl="0" algn="l">
              <a:spcBef>
                <a:spcPts val="37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 speed at which the microprocessor executes instructions is called </a:t>
            </a:r>
            <a:r>
              <a:rPr b="1" i="0" lang="en-US" sz="2000" u="none" cap="none" strike="noStrike">
                <a:solidFill>
                  <a:schemeClr val="dk1"/>
                </a:solidFill>
                <a:latin typeface="Calibri"/>
                <a:ea typeface="Calibri"/>
                <a:cs typeface="Calibri"/>
                <a:sym typeface="Calibri"/>
              </a:rPr>
              <a:t>clock speed</a:t>
            </a:r>
            <a:endParaRPr/>
          </a:p>
          <a:p>
            <a:pPr indent="-238125" lvl="3" marL="1600200" marR="0" rtl="0" algn="l">
              <a:spcBef>
                <a:spcPts val="37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Clock speeds are measured in MHz or GHz where 1 MHz means 1 million cycles per second whereas 1 GHz equals to 1 billion cycles per second</a:t>
            </a:r>
            <a:endParaRPr b="0" i="0" sz="2000" u="none" cap="none" strike="noStrike">
              <a:solidFill>
                <a:schemeClr val="dk1"/>
              </a:solidFill>
              <a:latin typeface="Calibri"/>
              <a:ea typeface="Calibri"/>
              <a:cs typeface="Calibri"/>
              <a:sym typeface="Calibri"/>
            </a:endParaRPr>
          </a:p>
        </p:txBody>
      </p:sp>
      <p:sp>
        <p:nvSpPr>
          <p:cNvPr id="472" name="Google Shape;472;gda7c634b4f_0_31"/>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da7c634b4f_0_38"/>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Microprocessor</a:t>
            </a:r>
            <a:endParaRPr/>
          </a:p>
        </p:txBody>
      </p:sp>
      <p:pic>
        <p:nvPicPr>
          <p:cNvPr descr="C:\Users\NANCY\Desktop\Chandigarh_University_Seal.png" id="478" name="Google Shape;478;gda7c634b4f_0_38"/>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479" name="Google Shape;479;gda7c634b4f_0_38"/>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a:t>
            </a:r>
            <a:r>
              <a:rPr b="1" lang="en-US" sz="1600">
                <a:solidFill>
                  <a:schemeClr val="lt1"/>
                </a:solidFill>
                <a:latin typeface="Calibri"/>
                <a:ea typeface="Calibri"/>
                <a:cs typeface="Calibri"/>
                <a:sym typeface="Calibri"/>
              </a:rPr>
              <a:t>CSE</a:t>
            </a:r>
            <a:endParaRPr b="1" i="0" sz="1600" u="none" cap="none" strike="noStrike">
              <a:solidFill>
                <a:schemeClr val="lt1"/>
              </a:solidFill>
              <a:latin typeface="Calibri"/>
              <a:ea typeface="Calibri"/>
              <a:cs typeface="Calibri"/>
              <a:sym typeface="Calibri"/>
            </a:endParaRPr>
          </a:p>
        </p:txBody>
      </p:sp>
      <p:sp>
        <p:nvSpPr>
          <p:cNvPr descr="Image result for microprocessor buses" id="480" name="Google Shape;480;gda7c634b4f_0_3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Image result for microprocessor buses" id="481" name="Google Shape;481;gda7c634b4f_0_3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Image result for microprocessor buses" id="482" name="Google Shape;482;gda7c634b4f_0_38"/>
          <p:cNvSpPr/>
          <p:nvPr/>
        </p:nvSpPr>
        <p:spPr>
          <a:xfrm>
            <a:off x="613833" y="1603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3" name="Google Shape;483;gda7c634b4f_0_38"/>
          <p:cNvPicPr preferRelativeResize="0"/>
          <p:nvPr/>
        </p:nvPicPr>
        <p:blipFill rotWithShape="1">
          <a:blip r:embed="rId4">
            <a:alphaModFix/>
          </a:blip>
          <a:srcRect b="0" l="0" r="0" t="0"/>
          <a:stretch/>
        </p:blipFill>
        <p:spPr>
          <a:xfrm>
            <a:off x="2946400" y="3523346"/>
            <a:ext cx="7416800" cy="2805113"/>
          </a:xfrm>
          <a:prstGeom prst="rect">
            <a:avLst/>
          </a:prstGeom>
          <a:noFill/>
          <a:ln>
            <a:noFill/>
          </a:ln>
        </p:spPr>
      </p:pic>
      <p:sp>
        <p:nvSpPr>
          <p:cNvPr id="484" name="Google Shape;484;gda7c634b4f_0_38"/>
          <p:cNvSpPr txBox="1"/>
          <p:nvPr/>
        </p:nvSpPr>
        <p:spPr>
          <a:xfrm>
            <a:off x="410633" y="1327606"/>
            <a:ext cx="11397300" cy="206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Three Buses</a:t>
            </a:r>
            <a:r>
              <a:rPr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a:t>
            </a:r>
            <a:r>
              <a:rPr b="1" lang="en-US" sz="1800">
                <a:solidFill>
                  <a:schemeClr val="dk1"/>
                </a:solidFill>
                <a:latin typeface="Calibri"/>
                <a:ea typeface="Calibri"/>
                <a:cs typeface="Calibri"/>
                <a:sym typeface="Calibri"/>
              </a:rPr>
              <a:t>Address Bus</a:t>
            </a:r>
            <a:r>
              <a:rPr lang="en-US" sz="1800">
                <a:solidFill>
                  <a:schemeClr val="dk1"/>
                </a:solidFill>
                <a:latin typeface="Calibri"/>
                <a:ea typeface="Calibri"/>
                <a:cs typeface="Calibri"/>
                <a:sym typeface="Calibri"/>
              </a:rPr>
              <a:t>: Unidirectional, responsible for carrying address of a memory 	  	   location or I/O port from CPU to memory or I/O port.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a:t>
            </a:r>
            <a:r>
              <a:rPr b="1" lang="en-US" sz="1800">
                <a:solidFill>
                  <a:schemeClr val="dk1"/>
                </a:solidFill>
                <a:latin typeface="Calibri"/>
                <a:ea typeface="Calibri"/>
                <a:cs typeface="Calibri"/>
                <a:sym typeface="Calibri"/>
              </a:rPr>
              <a:t>Data Bus</a:t>
            </a:r>
            <a:r>
              <a:rPr lang="en-US" sz="1800">
                <a:solidFill>
                  <a:schemeClr val="dk1"/>
                </a:solidFill>
                <a:latin typeface="Calibri"/>
                <a:ea typeface="Calibri"/>
                <a:cs typeface="Calibri"/>
                <a:sym typeface="Calibri"/>
              </a:rPr>
              <a:t>: Lines that carry data to and from memory are called data bus.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It is a bidirectional bus with width equal to word length of the microprocessor.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a:t>
            </a:r>
            <a:r>
              <a:rPr b="1" lang="en-US" sz="1800">
                <a:solidFill>
                  <a:schemeClr val="dk1"/>
                </a:solidFill>
                <a:latin typeface="Calibri"/>
                <a:ea typeface="Calibri"/>
                <a:cs typeface="Calibri"/>
                <a:sym typeface="Calibri"/>
              </a:rPr>
              <a:t>Control Bus</a:t>
            </a:r>
            <a:r>
              <a:rPr lang="en-US" sz="1800">
                <a:solidFill>
                  <a:schemeClr val="dk1"/>
                </a:solidFill>
                <a:latin typeface="Calibri"/>
                <a:ea typeface="Calibri"/>
                <a:cs typeface="Calibri"/>
                <a:sym typeface="Calibri"/>
              </a:rPr>
              <a:t>: Lines that carry control signals like </a:t>
            </a:r>
            <a:r>
              <a:rPr b="1" lang="en-US" sz="1800">
                <a:solidFill>
                  <a:schemeClr val="dk1"/>
                </a:solidFill>
                <a:latin typeface="Calibri"/>
                <a:ea typeface="Calibri"/>
                <a:cs typeface="Calibri"/>
                <a:sym typeface="Calibri"/>
              </a:rPr>
              <a:t>clock signals, interrupt 	  	   signal</a:t>
            </a:r>
            <a:r>
              <a:rPr lang="en-US" sz="1800">
                <a:solidFill>
                  <a:schemeClr val="dk1"/>
                </a:solidFill>
                <a:latin typeface="Calibri"/>
                <a:ea typeface="Calibri"/>
                <a:cs typeface="Calibri"/>
                <a:sym typeface="Calibri"/>
              </a:rPr>
              <a:t> or </a:t>
            </a:r>
            <a:r>
              <a:rPr b="1" lang="en-US" sz="1800">
                <a:solidFill>
                  <a:schemeClr val="dk1"/>
                </a:solidFill>
                <a:latin typeface="Calibri"/>
                <a:ea typeface="Calibri"/>
                <a:cs typeface="Calibri"/>
                <a:sym typeface="Calibri"/>
              </a:rPr>
              <a:t>ready signal</a:t>
            </a:r>
            <a:r>
              <a:rPr lang="en-US" sz="1800">
                <a:solidFill>
                  <a:schemeClr val="dk1"/>
                </a:solidFill>
                <a:latin typeface="Calibri"/>
                <a:ea typeface="Calibri"/>
                <a:cs typeface="Calibri"/>
                <a:sym typeface="Calibri"/>
              </a:rPr>
              <a:t> are called control bus. </a:t>
            </a:r>
            <a:endParaRPr/>
          </a:p>
        </p:txBody>
      </p:sp>
      <p:sp>
        <p:nvSpPr>
          <p:cNvPr id="485" name="Google Shape;485;gda7c634b4f_0_38"/>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da7c634b4f_0_49"/>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Microcontroller</a:t>
            </a:r>
            <a:endParaRPr/>
          </a:p>
        </p:txBody>
      </p:sp>
      <p:pic>
        <p:nvPicPr>
          <p:cNvPr descr="C:\Users\NANCY\Desktop\Chandigarh_University_Seal.png" id="491" name="Google Shape;491;gda7c634b4f_0_49"/>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492" name="Google Shape;492;gda7c634b4f_0_49"/>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a:t>
            </a:r>
            <a:r>
              <a:rPr b="1" lang="en-US" sz="1600">
                <a:solidFill>
                  <a:schemeClr val="lt1"/>
                </a:solidFill>
                <a:latin typeface="Calibri"/>
                <a:ea typeface="Calibri"/>
                <a:cs typeface="Calibri"/>
                <a:sym typeface="Calibri"/>
              </a:rPr>
              <a:t>CSE</a:t>
            </a:r>
            <a:endParaRPr b="1" i="0" sz="1600" u="none" cap="none" strike="noStrike">
              <a:solidFill>
                <a:schemeClr val="lt1"/>
              </a:solidFill>
              <a:latin typeface="Calibri"/>
              <a:ea typeface="Calibri"/>
              <a:cs typeface="Calibri"/>
              <a:sym typeface="Calibri"/>
            </a:endParaRPr>
          </a:p>
        </p:txBody>
      </p:sp>
      <p:sp>
        <p:nvSpPr>
          <p:cNvPr id="493" name="Google Shape;493;gda7c634b4f_0_49"/>
          <p:cNvSpPr txBox="1"/>
          <p:nvPr/>
        </p:nvSpPr>
        <p:spPr>
          <a:xfrm>
            <a:off x="-203200" y="1078634"/>
            <a:ext cx="11887200" cy="4677000"/>
          </a:xfrm>
          <a:prstGeom prst="rect">
            <a:avLst/>
          </a:prstGeom>
          <a:noFill/>
          <a:ln>
            <a:noFill/>
          </a:ln>
        </p:spPr>
        <p:txBody>
          <a:bodyPr anchorCtr="0" anchor="t" bIns="45700" lIns="91425" spcFirstLastPara="1" rIns="91425" wrap="square" tIns="45700">
            <a:normAutofit/>
          </a:bodyPr>
          <a:lstStyle/>
          <a:p>
            <a:pPr indent="-285750" lvl="1" marL="742950" marR="0" rtl="0" algn="just">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 Microcontroller is a VLSI Integrated Circuit (IC) that contains electronic computing unit and logic unit, Memory I/O Ports (Input / Output Ports) and few other components integrated on a single chip.</a:t>
            </a:r>
            <a:endParaRPr/>
          </a:p>
          <a:p>
            <a:pPr indent="-285750" lvl="1" marL="742950" marR="0" rtl="0" algn="just">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Also called as a Computer-on-a-Chip or a Single-Chip-Computer</a:t>
            </a:r>
            <a:endParaRPr b="0" i="0" sz="2400" u="none" cap="none" strike="noStrike">
              <a:solidFill>
                <a:schemeClr val="dk1"/>
              </a:solidFill>
              <a:latin typeface="Calibri"/>
              <a:ea typeface="Calibri"/>
              <a:cs typeface="Calibri"/>
              <a:sym typeface="Calibri"/>
            </a:endParaRPr>
          </a:p>
        </p:txBody>
      </p:sp>
      <p:pic>
        <p:nvPicPr>
          <p:cNvPr descr="Basics of Microcontrollers Image 2" id="494" name="Google Shape;494;gda7c634b4f_0_49"/>
          <p:cNvPicPr preferRelativeResize="0"/>
          <p:nvPr/>
        </p:nvPicPr>
        <p:blipFill rotWithShape="1">
          <a:blip r:embed="rId4">
            <a:alphaModFix/>
          </a:blip>
          <a:srcRect b="0" l="0" r="0" t="0"/>
          <a:stretch/>
        </p:blipFill>
        <p:spPr>
          <a:xfrm>
            <a:off x="2070100" y="3429000"/>
            <a:ext cx="8051801" cy="2895600"/>
          </a:xfrm>
          <a:prstGeom prst="rect">
            <a:avLst/>
          </a:prstGeom>
          <a:noFill/>
          <a:ln>
            <a:noFill/>
          </a:ln>
        </p:spPr>
      </p:pic>
      <p:sp>
        <p:nvSpPr>
          <p:cNvPr id="495" name="Google Shape;495;gda7c634b4f_0_49"/>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da7c634b4f_0_57"/>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r>
              <a:rPr lang="en-US" sz="3000">
                <a:solidFill>
                  <a:schemeClr val="lt1"/>
                </a:solidFill>
                <a:latin typeface="Times New Roman"/>
                <a:ea typeface="Times New Roman"/>
                <a:cs typeface="Times New Roman"/>
                <a:sym typeface="Times New Roman"/>
              </a:rPr>
              <a:t>Embedded System</a:t>
            </a: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Microcontroller</a:t>
            </a:r>
            <a:endParaRPr/>
          </a:p>
        </p:txBody>
      </p:sp>
      <p:pic>
        <p:nvPicPr>
          <p:cNvPr descr="C:\Users\NANCY\Desktop\Chandigarh_University_Seal.png" id="501" name="Google Shape;501;gda7c634b4f_0_57"/>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502" name="Google Shape;502;gda7c634b4f_0_57"/>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a:t>
            </a:r>
            <a:r>
              <a:rPr b="1" lang="en-US" sz="1600">
                <a:solidFill>
                  <a:schemeClr val="lt1"/>
                </a:solidFill>
                <a:latin typeface="Calibri"/>
                <a:ea typeface="Calibri"/>
                <a:cs typeface="Calibri"/>
                <a:sym typeface="Calibri"/>
              </a:rPr>
              <a:t>CSE</a:t>
            </a:r>
            <a:endParaRPr b="1" i="0" sz="1600" u="none" cap="none" strike="noStrike">
              <a:solidFill>
                <a:schemeClr val="lt1"/>
              </a:solidFill>
              <a:latin typeface="Calibri"/>
              <a:ea typeface="Calibri"/>
              <a:cs typeface="Calibri"/>
              <a:sym typeface="Calibri"/>
            </a:endParaRPr>
          </a:p>
        </p:txBody>
      </p:sp>
      <p:pic>
        <p:nvPicPr>
          <p:cNvPr descr="Basics of Microcontrollers Image 1" id="503" name="Google Shape;503;gda7c634b4f_0_57"/>
          <p:cNvPicPr preferRelativeResize="0"/>
          <p:nvPr/>
        </p:nvPicPr>
        <p:blipFill rotWithShape="1">
          <a:blip r:embed="rId4">
            <a:alphaModFix/>
          </a:blip>
          <a:srcRect b="0" l="0" r="0" t="0"/>
          <a:stretch/>
        </p:blipFill>
        <p:spPr>
          <a:xfrm>
            <a:off x="1612348" y="1958958"/>
            <a:ext cx="6838950" cy="3590926"/>
          </a:xfrm>
          <a:prstGeom prst="rect">
            <a:avLst/>
          </a:prstGeom>
          <a:noFill/>
          <a:ln>
            <a:noFill/>
          </a:ln>
        </p:spPr>
      </p:pic>
      <p:sp>
        <p:nvSpPr>
          <p:cNvPr id="504" name="Google Shape;504;gda7c634b4f_0_57"/>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da7c634b4f_0_64"/>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r>
              <a:rPr lang="en-US" sz="3000">
                <a:solidFill>
                  <a:schemeClr val="lt1"/>
                </a:solidFill>
                <a:latin typeface="Times New Roman"/>
                <a:ea typeface="Times New Roman"/>
                <a:cs typeface="Times New Roman"/>
                <a:sym typeface="Times New Roman"/>
              </a:rPr>
              <a:t>Embedded System</a:t>
            </a: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Microcontroller</a:t>
            </a:r>
            <a:endParaRPr/>
          </a:p>
        </p:txBody>
      </p:sp>
      <p:pic>
        <p:nvPicPr>
          <p:cNvPr descr="C:\Users\NANCY\Desktop\Chandigarh_University_Seal.png" id="510" name="Google Shape;510;gda7c634b4f_0_64"/>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511" name="Google Shape;511;gda7c634b4f_0_64"/>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a:t>
            </a:r>
            <a:r>
              <a:rPr b="1" lang="en-US" sz="1600">
                <a:solidFill>
                  <a:schemeClr val="lt1"/>
                </a:solidFill>
                <a:latin typeface="Calibri"/>
                <a:ea typeface="Calibri"/>
                <a:cs typeface="Calibri"/>
                <a:sym typeface="Calibri"/>
              </a:rPr>
              <a:t>CSE</a:t>
            </a:r>
            <a:endParaRPr b="1" i="0" sz="1600" u="none" cap="none" strike="noStrike">
              <a:solidFill>
                <a:schemeClr val="lt1"/>
              </a:solidFill>
              <a:latin typeface="Calibri"/>
              <a:ea typeface="Calibri"/>
              <a:cs typeface="Calibri"/>
              <a:sym typeface="Calibri"/>
            </a:endParaRPr>
          </a:p>
        </p:txBody>
      </p:sp>
      <p:sp>
        <p:nvSpPr>
          <p:cNvPr id="512" name="Google Shape;512;gda7c634b4f_0_64"/>
          <p:cNvSpPr txBox="1"/>
          <p:nvPr/>
        </p:nvSpPr>
        <p:spPr>
          <a:xfrm>
            <a:off x="0" y="1219200"/>
            <a:ext cx="12090300" cy="4876800"/>
          </a:xfrm>
          <a:prstGeom prst="rect">
            <a:avLst/>
          </a:prstGeom>
          <a:noFill/>
          <a:ln>
            <a:noFill/>
          </a:ln>
        </p:spPr>
        <p:txBody>
          <a:bodyPr anchorCtr="0" anchor="t" bIns="45700" lIns="91425" spcFirstLastPara="1" rIns="91425" wrap="square" tIns="45700">
            <a:normAutofit fontScale="85000" lnSpcReduction="20000"/>
          </a:bodyPr>
          <a:lstStyle/>
          <a:p>
            <a:pPr indent="-358140" lvl="0" marL="342900" marR="0" rtl="0" algn="l">
              <a:spcBef>
                <a:spcPts val="0"/>
              </a:spcBef>
              <a:spcAft>
                <a:spcPts val="0"/>
              </a:spcAft>
              <a:buClr>
                <a:schemeClr val="dk1"/>
              </a:buClr>
              <a:buSzPct val="100000"/>
              <a:buFont typeface="Arial"/>
              <a:buChar char="•"/>
            </a:pPr>
            <a:r>
              <a:rPr b="1" lang="en-US" sz="3200">
                <a:solidFill>
                  <a:schemeClr val="dk1"/>
                </a:solidFill>
                <a:latin typeface="Calibri"/>
                <a:ea typeface="Calibri"/>
                <a:cs typeface="Calibri"/>
                <a:sym typeface="Calibri"/>
              </a:rPr>
              <a:t>CPU</a:t>
            </a:r>
            <a:endParaRPr/>
          </a:p>
          <a:p>
            <a:pPr indent="-299085" lvl="1" marL="742950" marR="0" rtl="0" algn="l">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Central Processing Unit or CPU is the brain of the Microcontroller. It consists of an Arithmetic Logic Unit (ALU) and a Control Unit (CU). A CPU reads, decodes and executes instructions to perform Arithmetic, Logic and Data Transfer operations.</a:t>
            </a:r>
            <a:endParaRPr/>
          </a:p>
          <a:p>
            <a:pPr indent="-358140" lvl="0" marL="342900" marR="0" rtl="0" algn="l">
              <a:spcBef>
                <a:spcPts val="496"/>
              </a:spcBef>
              <a:spcAft>
                <a:spcPts val="0"/>
              </a:spcAft>
              <a:buClr>
                <a:schemeClr val="dk1"/>
              </a:buClr>
              <a:buSzPct val="100000"/>
              <a:buFont typeface="Arial"/>
              <a:buChar char="•"/>
            </a:pPr>
            <a:r>
              <a:rPr b="1" lang="en-US" sz="3200">
                <a:solidFill>
                  <a:schemeClr val="dk1"/>
                </a:solidFill>
                <a:latin typeface="Calibri"/>
                <a:ea typeface="Calibri"/>
                <a:cs typeface="Calibri"/>
                <a:sym typeface="Calibri"/>
              </a:rPr>
              <a:t>Memory</a:t>
            </a:r>
            <a:endParaRPr/>
          </a:p>
          <a:p>
            <a:pPr indent="-299085" lvl="1" marL="742950" marR="0" rtl="0" algn="l">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The various memories installed inside the microcontroller are RAM and ROM (EEPROM, EPROM, etc) or flash memories for storing program source codes.</a:t>
            </a:r>
            <a:endParaRPr/>
          </a:p>
          <a:p>
            <a:pPr indent="-358140" lvl="0" marL="342900" marR="0" rtl="0" algn="l">
              <a:spcBef>
                <a:spcPts val="496"/>
              </a:spcBef>
              <a:spcAft>
                <a:spcPts val="0"/>
              </a:spcAft>
              <a:buClr>
                <a:schemeClr val="dk1"/>
              </a:buClr>
              <a:buSzPct val="100000"/>
              <a:buFont typeface="Arial"/>
              <a:buChar char="•"/>
            </a:pPr>
            <a:r>
              <a:rPr b="1" lang="en-US" sz="3200">
                <a:solidFill>
                  <a:schemeClr val="dk1"/>
                </a:solidFill>
                <a:latin typeface="Calibri"/>
                <a:ea typeface="Calibri"/>
                <a:cs typeface="Calibri"/>
                <a:sym typeface="Calibri"/>
              </a:rPr>
              <a:t>I/O Ports </a:t>
            </a:r>
            <a:endParaRPr/>
          </a:p>
          <a:p>
            <a:pPr indent="-299085" lvl="1" marL="742950" marR="0" rtl="0" algn="l">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The interface for the Microcontroller to the external world is provided by the I/O Ports or Input/Output Ports. Inputs device like Switches, Keypads, etc. provide information from the user to the CPU in the form of Binary Data. The CPU, upon receiving the data from the input devices, executes appropriate instructions and gives response through Output Devices like LEDs, Displays, Printers, etc.</a:t>
            </a:r>
            <a:endParaRPr/>
          </a:p>
          <a:p>
            <a:pPr indent="-147955" lvl="1" marL="742950" marR="0" rtl="0" algn="l">
              <a:spcBef>
                <a:spcPts val="434"/>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sp>
        <p:nvSpPr>
          <p:cNvPr id="513" name="Google Shape;513;gda7c634b4f_0_64"/>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da7c634b4f_0_71"/>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r>
              <a:rPr lang="en-US" sz="3000">
                <a:solidFill>
                  <a:schemeClr val="lt1"/>
                </a:solidFill>
                <a:latin typeface="Times New Roman"/>
                <a:ea typeface="Times New Roman"/>
                <a:cs typeface="Times New Roman"/>
                <a:sym typeface="Times New Roman"/>
              </a:rPr>
              <a:t>Embedded System</a:t>
            </a: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Microcontroller</a:t>
            </a:r>
            <a:endParaRPr/>
          </a:p>
        </p:txBody>
      </p:sp>
      <p:pic>
        <p:nvPicPr>
          <p:cNvPr descr="C:\Users\NANCY\Desktop\Chandigarh_University_Seal.png" id="519" name="Google Shape;519;gda7c634b4f_0_71"/>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520" name="Google Shape;520;gda7c634b4f_0_71"/>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a:t>
            </a:r>
            <a:r>
              <a:rPr b="1" lang="en-US" sz="1600">
                <a:solidFill>
                  <a:schemeClr val="lt1"/>
                </a:solidFill>
                <a:latin typeface="Calibri"/>
                <a:ea typeface="Calibri"/>
                <a:cs typeface="Calibri"/>
                <a:sym typeface="Calibri"/>
              </a:rPr>
              <a:t>CSE</a:t>
            </a:r>
            <a:endParaRPr b="1" i="0" sz="1600" u="none" cap="none" strike="noStrike">
              <a:solidFill>
                <a:schemeClr val="lt1"/>
              </a:solidFill>
              <a:latin typeface="Calibri"/>
              <a:ea typeface="Calibri"/>
              <a:cs typeface="Calibri"/>
              <a:sym typeface="Calibri"/>
            </a:endParaRPr>
          </a:p>
        </p:txBody>
      </p:sp>
      <p:sp>
        <p:nvSpPr>
          <p:cNvPr id="521" name="Google Shape;521;gda7c634b4f_0_71"/>
          <p:cNvSpPr txBox="1"/>
          <p:nvPr/>
        </p:nvSpPr>
        <p:spPr>
          <a:xfrm>
            <a:off x="0" y="1219200"/>
            <a:ext cx="12090300" cy="4876800"/>
          </a:xfrm>
          <a:prstGeom prst="rect">
            <a:avLst/>
          </a:prstGeom>
          <a:noFill/>
          <a:ln>
            <a:noFill/>
          </a:ln>
        </p:spPr>
        <p:txBody>
          <a:bodyPr anchorCtr="0" anchor="t" bIns="45700" lIns="91425" spcFirstLastPara="1" rIns="91425" wrap="square" tIns="45700">
            <a:normAutofit fontScale="77500" lnSpcReduction="10000"/>
          </a:bodyPr>
          <a:lstStyle/>
          <a:p>
            <a:pPr indent="-342900" lvl="0" marL="342900" marR="0" rtl="0" algn="l">
              <a:spcBef>
                <a:spcPts val="0"/>
              </a:spcBef>
              <a:spcAft>
                <a:spcPts val="0"/>
              </a:spcAft>
              <a:buClr>
                <a:schemeClr val="dk1"/>
              </a:buClr>
              <a:buSzPct val="100000"/>
              <a:buFont typeface="Arial"/>
              <a:buChar char="•"/>
            </a:pPr>
            <a:r>
              <a:rPr b="1" lang="en-US" sz="3200">
                <a:solidFill>
                  <a:schemeClr val="dk1"/>
                </a:solidFill>
                <a:latin typeface="Calibri"/>
                <a:ea typeface="Calibri"/>
                <a:cs typeface="Calibri"/>
                <a:sym typeface="Calibri"/>
              </a:rPr>
              <a:t>Timers and Counters</a:t>
            </a:r>
            <a:endParaRPr/>
          </a:p>
          <a:p>
            <a:pPr indent="-285750" lvl="1" marL="742950" marR="0" rtl="0" algn="just">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Mainly they are used for the purpose of lock functions, modulations, pulse generations, frequency measuring and making oscillations so that the task can be performed with the stipulated time interval.</a:t>
            </a:r>
            <a:endParaRPr/>
          </a:p>
          <a:p>
            <a:pPr indent="0" lvl="1" marL="457200" marR="0" rtl="0" algn="just">
              <a:spcBef>
                <a:spcPts val="434"/>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496"/>
              </a:spcBef>
              <a:spcAft>
                <a:spcPts val="0"/>
              </a:spcAft>
              <a:buClr>
                <a:schemeClr val="dk1"/>
              </a:buClr>
              <a:buSzPct val="100000"/>
              <a:buFont typeface="Arial"/>
              <a:buChar char="•"/>
            </a:pPr>
            <a:r>
              <a:rPr b="1" lang="en-US" sz="3200">
                <a:solidFill>
                  <a:schemeClr val="dk1"/>
                </a:solidFill>
                <a:latin typeface="Calibri"/>
                <a:ea typeface="Calibri"/>
                <a:cs typeface="Calibri"/>
                <a:sym typeface="Calibri"/>
              </a:rPr>
              <a:t>Bus</a:t>
            </a:r>
            <a:endParaRPr/>
          </a:p>
          <a:p>
            <a:pPr indent="-285750" lvl="1" marL="742950" marR="0" rtl="0" algn="l">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A System bus is a group of connecting wire that connect the CPU with other peripherals like Memory, I/O Ports and other supporting components</a:t>
            </a:r>
            <a:endParaRPr/>
          </a:p>
          <a:p>
            <a:pPr indent="0" lvl="1" marL="457200" marR="0" rtl="0" algn="l">
              <a:spcBef>
                <a:spcPts val="434"/>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496"/>
              </a:spcBef>
              <a:spcAft>
                <a:spcPts val="0"/>
              </a:spcAft>
              <a:buClr>
                <a:schemeClr val="dk1"/>
              </a:buClr>
              <a:buSzPct val="100000"/>
              <a:buFont typeface="Arial"/>
              <a:buChar char="•"/>
            </a:pPr>
            <a:r>
              <a:rPr b="1" lang="en-US" sz="3200">
                <a:solidFill>
                  <a:schemeClr val="dk1"/>
                </a:solidFill>
                <a:latin typeface="Calibri"/>
                <a:ea typeface="Calibri"/>
                <a:cs typeface="Calibri"/>
                <a:sym typeface="Calibri"/>
              </a:rPr>
              <a:t>Serial Port</a:t>
            </a:r>
            <a:endParaRPr/>
          </a:p>
          <a:p>
            <a:pPr indent="-285750" lvl="1" marL="742950" marR="0" rtl="0" algn="just">
              <a:spcBef>
                <a:spcPts val="434"/>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One of the important requirement of a Microcontroller is to communicate with other device and peripherals (external). Serial Port proves such interface through serial communication. Most common serial communication implemented in Microcontrollers is UART.</a:t>
            </a:r>
            <a:endParaRPr/>
          </a:p>
          <a:p>
            <a:pPr indent="-147955" lvl="1" marL="742950" marR="0" rtl="0" algn="l">
              <a:spcBef>
                <a:spcPts val="434"/>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sp>
        <p:nvSpPr>
          <p:cNvPr id="522" name="Google Shape;522;gda7c634b4f_0_71"/>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da7c634b4f_0_78"/>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r>
              <a:rPr lang="en-US" sz="3000">
                <a:solidFill>
                  <a:schemeClr val="lt1"/>
                </a:solidFill>
                <a:latin typeface="Times New Roman"/>
                <a:ea typeface="Times New Roman"/>
                <a:cs typeface="Times New Roman"/>
                <a:sym typeface="Times New Roman"/>
              </a:rPr>
              <a:t>Embedded System</a:t>
            </a: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Microcontroller</a:t>
            </a:r>
            <a:endParaRPr/>
          </a:p>
        </p:txBody>
      </p:sp>
      <p:pic>
        <p:nvPicPr>
          <p:cNvPr descr="C:\Users\NANCY\Desktop\Chandigarh_University_Seal.png" id="528" name="Google Shape;528;gda7c634b4f_0_78"/>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529" name="Google Shape;529;gda7c634b4f_0_78"/>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a:t>
            </a:r>
            <a:r>
              <a:rPr b="1" lang="en-US" sz="1600">
                <a:solidFill>
                  <a:schemeClr val="lt1"/>
                </a:solidFill>
                <a:latin typeface="Calibri"/>
                <a:ea typeface="Calibri"/>
                <a:cs typeface="Calibri"/>
                <a:sym typeface="Calibri"/>
              </a:rPr>
              <a:t>CSE</a:t>
            </a:r>
            <a:endParaRPr b="1" i="0" sz="1600" u="none" cap="none" strike="noStrike">
              <a:solidFill>
                <a:schemeClr val="lt1"/>
              </a:solidFill>
              <a:latin typeface="Calibri"/>
              <a:ea typeface="Calibri"/>
              <a:cs typeface="Calibri"/>
              <a:sym typeface="Calibri"/>
            </a:endParaRPr>
          </a:p>
        </p:txBody>
      </p:sp>
      <p:sp>
        <p:nvSpPr>
          <p:cNvPr id="530" name="Google Shape;530;gda7c634b4f_0_78"/>
          <p:cNvSpPr txBox="1"/>
          <p:nvPr/>
        </p:nvSpPr>
        <p:spPr>
          <a:xfrm>
            <a:off x="0" y="1219200"/>
            <a:ext cx="12090300" cy="4876800"/>
          </a:xfrm>
          <a:prstGeom prst="rect">
            <a:avLst/>
          </a:prstGeom>
          <a:noFill/>
          <a:ln>
            <a:noFill/>
          </a:ln>
        </p:spPr>
        <p:txBody>
          <a:bodyPr anchorCtr="0" anchor="t" bIns="45700" lIns="91425" spcFirstLastPara="1" rIns="91425" wrap="square" tIns="45700">
            <a:normAutofit fontScale="85000" lnSpcReduction="20000"/>
          </a:bodyPr>
          <a:lstStyle/>
          <a:p>
            <a:pPr indent="-373380" lvl="0" marL="342900" marR="0" rtl="0" algn="l">
              <a:spcBef>
                <a:spcPts val="0"/>
              </a:spcBef>
              <a:spcAft>
                <a:spcPts val="0"/>
              </a:spcAft>
              <a:buClr>
                <a:schemeClr val="dk1"/>
              </a:buClr>
              <a:buSzPct val="100000"/>
              <a:buFont typeface="Arial"/>
              <a:buChar char="•"/>
            </a:pPr>
            <a:r>
              <a:rPr b="1" lang="en-US" sz="3200">
                <a:solidFill>
                  <a:schemeClr val="dk1"/>
                </a:solidFill>
                <a:latin typeface="Calibri"/>
                <a:ea typeface="Calibri"/>
                <a:cs typeface="Calibri"/>
                <a:sym typeface="Calibri"/>
              </a:rPr>
              <a:t>Interrupts</a:t>
            </a:r>
            <a:endParaRPr/>
          </a:p>
          <a:p>
            <a:pPr indent="-312419" lvl="1" marL="742950" marR="0" rtl="0" algn="just">
              <a:spcBef>
                <a:spcPts val="392"/>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A very important feature of a Microcontroller is Interrupts and its Interrupt Handling Mechanism. Interrupts can be external, internal, hardware related or software related.</a:t>
            </a:r>
            <a:endParaRPr/>
          </a:p>
          <a:p>
            <a:pPr indent="0" lvl="1" marL="457200" marR="0" rtl="0" algn="just">
              <a:spcBef>
                <a:spcPts val="392"/>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a:p>
            <a:pPr indent="-373380" lvl="0" marL="342900" marR="0" rtl="0" algn="l">
              <a:spcBef>
                <a:spcPts val="448"/>
              </a:spcBef>
              <a:spcAft>
                <a:spcPts val="0"/>
              </a:spcAft>
              <a:buClr>
                <a:schemeClr val="dk1"/>
              </a:buClr>
              <a:buSzPct val="100000"/>
              <a:buFont typeface="Arial"/>
              <a:buChar char="•"/>
            </a:pPr>
            <a:r>
              <a:rPr b="1" lang="en-US" sz="3200">
                <a:solidFill>
                  <a:schemeClr val="dk1"/>
                </a:solidFill>
                <a:latin typeface="Calibri"/>
                <a:ea typeface="Calibri"/>
                <a:cs typeface="Calibri"/>
                <a:sym typeface="Calibri"/>
              </a:rPr>
              <a:t>ADC (Analog to Digital Converter)</a:t>
            </a:r>
            <a:endParaRPr/>
          </a:p>
          <a:p>
            <a:pPr indent="-312419" lvl="1" marL="742950" marR="0" rtl="0" algn="l">
              <a:spcBef>
                <a:spcPts val="392"/>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The ADC Circuit forms the interface between the external Analog Input devices and the CPU of the Microcontroller. Almost all sensors are analog devices and the analog data from these sensors must be converted in to digital data for the CPU to understand.</a:t>
            </a:r>
            <a:endParaRPr/>
          </a:p>
          <a:p>
            <a:pPr indent="0" lvl="1" marL="457200" marR="0" rtl="0" algn="l">
              <a:spcBef>
                <a:spcPts val="392"/>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a:p>
            <a:pPr indent="-373380" lvl="0" marL="342900" marR="0" rtl="0" algn="l">
              <a:spcBef>
                <a:spcPts val="448"/>
              </a:spcBef>
              <a:spcAft>
                <a:spcPts val="0"/>
              </a:spcAft>
              <a:buClr>
                <a:schemeClr val="dk1"/>
              </a:buClr>
              <a:buSzPct val="100000"/>
              <a:buFont typeface="Arial"/>
              <a:buChar char="•"/>
            </a:pPr>
            <a:r>
              <a:rPr b="1" lang="en-US" sz="3200">
                <a:solidFill>
                  <a:schemeClr val="dk1"/>
                </a:solidFill>
                <a:latin typeface="Calibri"/>
                <a:ea typeface="Calibri"/>
                <a:cs typeface="Calibri"/>
                <a:sym typeface="Calibri"/>
              </a:rPr>
              <a:t>DAC (Digital to Analog Converter)</a:t>
            </a:r>
            <a:endParaRPr/>
          </a:p>
          <a:p>
            <a:pPr indent="-312419" lvl="1" marL="742950" marR="0" rtl="0" algn="l">
              <a:spcBef>
                <a:spcPts val="392"/>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Digital to Analog Converter or DAC is a circuit, that works in contrast to an ADC i.e. it converts Digital Signals to Analog Signals. DAC forms the bridge between the CPU of the Microcontroller and the external analog devices.</a:t>
            </a:r>
            <a:endParaRPr/>
          </a:p>
          <a:p>
            <a:pPr indent="-161290" lvl="1" marL="742950" marR="0" rtl="0" algn="l">
              <a:spcBef>
                <a:spcPts val="392"/>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sp>
        <p:nvSpPr>
          <p:cNvPr id="531" name="Google Shape;531;gda7c634b4f_0_78"/>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txBox="1"/>
          <p:nvPr>
            <p:ph type="title"/>
          </p:nvPr>
        </p:nvSpPr>
        <p:spPr>
          <a:xfrm>
            <a:off x="2884043" y="308228"/>
            <a:ext cx="6423900" cy="696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Basic Concepts</a:t>
            </a:r>
            <a:endParaRPr/>
          </a:p>
        </p:txBody>
      </p:sp>
      <p:sp>
        <p:nvSpPr>
          <p:cNvPr id="127" name="Google Shape;127;p6"/>
          <p:cNvSpPr txBox="1"/>
          <p:nvPr>
            <p:ph idx="1" type="body"/>
          </p:nvPr>
        </p:nvSpPr>
        <p:spPr>
          <a:xfrm>
            <a:off x="2333370" y="2024812"/>
            <a:ext cx="8647500" cy="1769700"/>
          </a:xfrm>
          <a:prstGeom prst="rect">
            <a:avLst/>
          </a:prstGeom>
          <a:noFill/>
          <a:ln>
            <a:noFill/>
          </a:ln>
        </p:spPr>
        <p:txBody>
          <a:bodyPr anchorCtr="0" anchor="t" bIns="0" lIns="0" spcFirstLastPara="1" rIns="0" wrap="square" tIns="0">
            <a:spAutoFit/>
          </a:bodyPr>
          <a:lstStyle/>
          <a:p>
            <a:pPr indent="-342900" lvl="0" marL="354965" rtl="0" algn="l">
              <a:lnSpc>
                <a:spcPct val="100000"/>
              </a:lnSpc>
              <a:spcBef>
                <a:spcPts val="0"/>
              </a:spcBef>
              <a:spcAft>
                <a:spcPts val="0"/>
              </a:spcAft>
              <a:buNone/>
            </a:pPr>
            <a:r>
              <a:rPr lang="en-US" sz="3200">
                <a:latin typeface="Times New Roman"/>
                <a:ea typeface="Times New Roman"/>
                <a:cs typeface="Times New Roman"/>
                <a:sym typeface="Times New Roman"/>
              </a:rPr>
              <a:t>Differences between:</a:t>
            </a:r>
            <a:endParaRPr sz="3200">
              <a:latin typeface="Times New Roman"/>
              <a:ea typeface="Times New Roman"/>
              <a:cs typeface="Times New Roman"/>
              <a:sym typeface="Times New Roman"/>
            </a:endParaRPr>
          </a:p>
          <a:p>
            <a:pPr indent="-285750" lvl="1" marL="755015" marR="5080" rtl="0" algn="l">
              <a:lnSpc>
                <a:spcPct val="100000"/>
              </a:lnSpc>
              <a:spcBef>
                <a:spcPts val="690"/>
              </a:spcBef>
              <a:spcAft>
                <a:spcPts val="0"/>
              </a:spcAft>
              <a:buSzPts val="2800"/>
              <a:buFont typeface="Times New Roman"/>
              <a:buChar char="–"/>
            </a:pPr>
            <a:r>
              <a:rPr lang="en-US" sz="2800">
                <a:latin typeface="Times New Roman"/>
                <a:ea typeface="Times New Roman"/>
                <a:cs typeface="Times New Roman"/>
                <a:sym typeface="Times New Roman"/>
              </a:rPr>
              <a:t>Microcomputer – a computer with a  microprocessor as its CPU. Includes memory, I/O  etc.</a:t>
            </a:r>
            <a:endParaRPr sz="2800">
              <a:latin typeface="Times New Roman"/>
              <a:ea typeface="Times New Roman"/>
              <a:cs typeface="Times New Roman"/>
              <a:sym typeface="Times New Roman"/>
            </a:endParaRPr>
          </a:p>
          <a:p>
            <a:pPr indent="-285750" lvl="1" marL="754380" marR="626110" rtl="0" algn="l">
              <a:lnSpc>
                <a:spcPct val="100000"/>
              </a:lnSpc>
              <a:spcBef>
                <a:spcPts val="670"/>
              </a:spcBef>
              <a:spcAft>
                <a:spcPts val="0"/>
              </a:spcAft>
              <a:buSzPts val="2800"/>
              <a:buFont typeface="Times New Roman"/>
              <a:buChar char="–"/>
            </a:pPr>
            <a:r>
              <a:rPr lang="en-US" sz="2800">
                <a:latin typeface="Times New Roman"/>
                <a:ea typeface="Times New Roman"/>
                <a:cs typeface="Times New Roman"/>
                <a:sym typeface="Times New Roman"/>
              </a:rPr>
              <a:t>Microprocessor – silicon chip which includes  ALU, register circuits &amp; control circuits</a:t>
            </a:r>
            <a:endParaRPr sz="2800">
              <a:latin typeface="Times New Roman"/>
              <a:ea typeface="Times New Roman"/>
              <a:cs typeface="Times New Roman"/>
              <a:sym typeface="Times New Roman"/>
            </a:endParaRPr>
          </a:p>
          <a:p>
            <a:pPr indent="-285750" lvl="1" marL="754380" marR="607695" rtl="0" algn="l">
              <a:lnSpc>
                <a:spcPct val="100000"/>
              </a:lnSpc>
              <a:spcBef>
                <a:spcPts val="670"/>
              </a:spcBef>
              <a:spcAft>
                <a:spcPts val="0"/>
              </a:spcAft>
              <a:buSzPts val="2800"/>
              <a:buFont typeface="Times New Roman"/>
              <a:buChar char="–"/>
            </a:pPr>
            <a:r>
              <a:rPr lang="en-US" sz="2800">
                <a:latin typeface="Times New Roman"/>
                <a:ea typeface="Times New Roman"/>
                <a:cs typeface="Times New Roman"/>
                <a:sym typeface="Times New Roman"/>
              </a:rPr>
              <a:t>Microcontroller – silicon chip which includes microprocessor, memory &amp; I/O in a single  package.</a:t>
            </a:r>
            <a:endParaRPr sz="2800">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sp>
        <p:nvSpPr>
          <p:cNvPr id="128" name="Google Shape;128;p6"/>
          <p:cNvSpPr txBox="1"/>
          <p:nvPr>
            <p:ph idx="12" type="sldNum"/>
          </p:nvPr>
        </p:nvSpPr>
        <p:spPr>
          <a:xfrm>
            <a:off x="8778240" y="6377940"/>
            <a:ext cx="2804100" cy="2001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8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da7c634b4f_0_85"/>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Computer Organization</a:t>
            </a:r>
            <a:br>
              <a:rPr b="1" lang="en-US" sz="3200">
                <a:latin typeface="Times New Roman"/>
                <a:ea typeface="Times New Roman"/>
                <a:cs typeface="Times New Roman"/>
                <a:sym typeface="Times New Roman"/>
              </a:rPr>
            </a:br>
            <a:r>
              <a:rPr b="1" lang="en-US" sz="3200">
                <a:latin typeface="Times New Roman"/>
                <a:ea typeface="Times New Roman"/>
                <a:cs typeface="Times New Roman"/>
                <a:sym typeface="Times New Roman"/>
              </a:rPr>
              <a:t>RISC Vs CISC</a:t>
            </a:r>
            <a:endParaRPr/>
          </a:p>
        </p:txBody>
      </p:sp>
      <p:pic>
        <p:nvPicPr>
          <p:cNvPr descr="C:\Users\NANCY\Desktop\Chandigarh_University_Seal.png" id="537" name="Google Shape;537;gda7c634b4f_0_85"/>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538" name="Google Shape;538;gda7c634b4f_0_85"/>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a:t>
            </a:r>
            <a:r>
              <a:rPr b="1" lang="en-US" sz="1600">
                <a:solidFill>
                  <a:schemeClr val="lt1"/>
                </a:solidFill>
                <a:latin typeface="Calibri"/>
                <a:ea typeface="Calibri"/>
                <a:cs typeface="Calibri"/>
                <a:sym typeface="Calibri"/>
              </a:rPr>
              <a:t>CSE</a:t>
            </a:r>
            <a:endParaRPr b="1" i="0" sz="1600" u="none" cap="none" strike="noStrike">
              <a:solidFill>
                <a:schemeClr val="lt1"/>
              </a:solidFill>
              <a:latin typeface="Calibri"/>
              <a:ea typeface="Calibri"/>
              <a:cs typeface="Calibri"/>
              <a:sym typeface="Calibri"/>
            </a:endParaRPr>
          </a:p>
        </p:txBody>
      </p:sp>
      <p:sp>
        <p:nvSpPr>
          <p:cNvPr id="539" name="Google Shape;539;gda7c634b4f_0_85"/>
          <p:cNvSpPr txBox="1"/>
          <p:nvPr/>
        </p:nvSpPr>
        <p:spPr>
          <a:xfrm>
            <a:off x="0" y="1219200"/>
            <a:ext cx="12090300" cy="4876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CISC (Complex Instruction Set Computers)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Richer instruction set, some simple, some very complex </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Instructions are of variable length</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Instructions take more than one clock cycle usually</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Work well with simpler compilers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Examples: Intel 386 &amp; 486, Pentium, Pentium II and III, Motorola 68000, etc.</a:t>
            </a:r>
            <a:endParaRPr/>
          </a:p>
          <a:p>
            <a:pPr indent="-107950" lvl="1" marL="742950" marR="0" rtl="0" algn="l">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540" name="Google Shape;540;gda7c634b4f_0_85"/>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da7c634b4f_0_92"/>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r>
              <a:rPr lang="en-US" sz="3000">
                <a:solidFill>
                  <a:schemeClr val="lt1"/>
                </a:solidFill>
                <a:latin typeface="Times New Roman"/>
                <a:ea typeface="Times New Roman"/>
                <a:cs typeface="Times New Roman"/>
                <a:sym typeface="Times New Roman"/>
              </a:rPr>
              <a:t>Embedded System</a:t>
            </a: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RISC Vs CISC</a:t>
            </a:r>
            <a:endParaRPr/>
          </a:p>
        </p:txBody>
      </p:sp>
      <p:pic>
        <p:nvPicPr>
          <p:cNvPr descr="C:\Users\NANCY\Desktop\Chandigarh_University_Seal.png" id="546" name="Google Shape;546;gda7c634b4f_0_92"/>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547" name="Google Shape;547;gda7c634b4f_0_92"/>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a:t>
            </a:r>
            <a:r>
              <a:rPr b="1" lang="en-US" sz="1600">
                <a:solidFill>
                  <a:schemeClr val="lt1"/>
                </a:solidFill>
                <a:latin typeface="Calibri"/>
                <a:ea typeface="Calibri"/>
                <a:cs typeface="Calibri"/>
                <a:sym typeface="Calibri"/>
              </a:rPr>
              <a:t>CSE</a:t>
            </a:r>
            <a:endParaRPr b="1" i="0" sz="1600" u="none" cap="none" strike="noStrike">
              <a:solidFill>
                <a:schemeClr val="lt1"/>
              </a:solidFill>
              <a:latin typeface="Calibri"/>
              <a:ea typeface="Calibri"/>
              <a:cs typeface="Calibri"/>
              <a:sym typeface="Calibri"/>
            </a:endParaRPr>
          </a:p>
        </p:txBody>
      </p:sp>
      <p:sp>
        <p:nvSpPr>
          <p:cNvPr id="548" name="Google Shape;548;gda7c634b4f_0_92"/>
          <p:cNvSpPr txBox="1"/>
          <p:nvPr/>
        </p:nvSpPr>
        <p:spPr>
          <a:xfrm>
            <a:off x="0" y="1219200"/>
            <a:ext cx="12090300" cy="48768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RISC (Reduced Instruction Set Computers)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Simple primitive instructions and addressing modes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Usually Instructions execute in one clock cycle </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Uniformed length instructions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Complexity pushed to the compiler </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Supports fewer instructions </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For example, Pentium1, AMD K6, Intel P6, ARM etc</a:t>
            </a:r>
            <a:endParaRPr b="1" i="0" sz="2800" u="none" cap="none" strike="noStrike">
              <a:solidFill>
                <a:schemeClr val="dk1"/>
              </a:solidFill>
              <a:latin typeface="Calibri"/>
              <a:ea typeface="Calibri"/>
              <a:cs typeface="Calibri"/>
              <a:sym typeface="Calibri"/>
            </a:endParaRPr>
          </a:p>
        </p:txBody>
      </p:sp>
      <p:sp>
        <p:nvSpPr>
          <p:cNvPr id="549" name="Google Shape;549;gda7c634b4f_0_92"/>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da7c634b4f_0_99"/>
          <p:cNvSpPr txBox="1"/>
          <p:nvPr>
            <p:ph type="title"/>
          </p:nvPr>
        </p:nvSpPr>
        <p:spPr>
          <a:xfrm>
            <a:off x="2884043" y="308228"/>
            <a:ext cx="6423900" cy="696600"/>
          </a:xfrm>
          <a:prstGeom prst="rect">
            <a:avLst/>
          </a:prstGeom>
          <a:solidFill>
            <a:srgbClr val="C00000"/>
          </a:solid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000"/>
              <a:buFont typeface="Times New Roman"/>
              <a:buNone/>
            </a:pPr>
            <a:r>
              <a:rPr lang="en-US" sz="3000">
                <a:solidFill>
                  <a:schemeClr val="lt1"/>
                </a:solidFill>
                <a:latin typeface="Times New Roman"/>
                <a:ea typeface="Times New Roman"/>
                <a:cs typeface="Times New Roman"/>
                <a:sym typeface="Times New Roman"/>
              </a:rPr>
              <a:t>Embedded System</a:t>
            </a:r>
            <a:br>
              <a:rPr lang="en-US" sz="3000">
                <a:solidFill>
                  <a:schemeClr val="lt1"/>
                </a:solidFill>
                <a:latin typeface="Times New Roman"/>
                <a:ea typeface="Times New Roman"/>
                <a:cs typeface="Times New Roman"/>
                <a:sym typeface="Times New Roman"/>
              </a:rPr>
            </a:br>
            <a:r>
              <a:rPr lang="en-US" sz="3000">
                <a:solidFill>
                  <a:schemeClr val="lt1"/>
                </a:solidFill>
                <a:latin typeface="Times New Roman"/>
                <a:ea typeface="Times New Roman"/>
                <a:cs typeface="Times New Roman"/>
                <a:sym typeface="Times New Roman"/>
              </a:rPr>
              <a:t>RISC Vs CISC</a:t>
            </a:r>
            <a:endParaRPr/>
          </a:p>
        </p:txBody>
      </p:sp>
      <p:pic>
        <p:nvPicPr>
          <p:cNvPr descr="C:\Users\NANCY\Desktop\Chandigarh_University_Seal.png" id="555" name="Google Shape;555;gda7c634b4f_0_99"/>
          <p:cNvPicPr preferRelativeResize="0"/>
          <p:nvPr/>
        </p:nvPicPr>
        <p:blipFill rotWithShape="1">
          <a:blip r:embed="rId3">
            <a:alphaModFix/>
          </a:blip>
          <a:srcRect b="0" l="0" r="0" t="0"/>
          <a:stretch/>
        </p:blipFill>
        <p:spPr>
          <a:xfrm>
            <a:off x="0" y="-42790"/>
            <a:ext cx="1524000" cy="1078634"/>
          </a:xfrm>
          <a:prstGeom prst="rect">
            <a:avLst/>
          </a:prstGeom>
          <a:noFill/>
          <a:ln>
            <a:noFill/>
          </a:ln>
        </p:spPr>
      </p:pic>
      <p:sp>
        <p:nvSpPr>
          <p:cNvPr id="556" name="Google Shape;556;gda7c634b4f_0_99"/>
          <p:cNvSpPr txBox="1"/>
          <p:nvPr/>
        </p:nvSpPr>
        <p:spPr>
          <a:xfrm>
            <a:off x="0" y="6492875"/>
            <a:ext cx="12192000" cy="36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Apex Institute of Technology- </a:t>
            </a:r>
            <a:r>
              <a:rPr b="1" lang="en-US" sz="1600">
                <a:solidFill>
                  <a:schemeClr val="lt1"/>
                </a:solidFill>
                <a:latin typeface="Calibri"/>
                <a:ea typeface="Calibri"/>
                <a:cs typeface="Calibri"/>
                <a:sym typeface="Calibri"/>
              </a:rPr>
              <a:t>CSE</a:t>
            </a:r>
            <a:endParaRPr b="1" i="0" sz="1600" u="none" cap="none" strike="noStrike">
              <a:solidFill>
                <a:schemeClr val="lt1"/>
              </a:solidFill>
              <a:latin typeface="Calibri"/>
              <a:ea typeface="Calibri"/>
              <a:cs typeface="Calibri"/>
              <a:sym typeface="Calibri"/>
            </a:endParaRPr>
          </a:p>
        </p:txBody>
      </p:sp>
      <p:pic>
        <p:nvPicPr>
          <p:cNvPr descr="risc vs cisc" id="557" name="Google Shape;557;gda7c634b4f_0_99"/>
          <p:cNvPicPr preferRelativeResize="0"/>
          <p:nvPr/>
        </p:nvPicPr>
        <p:blipFill rotWithShape="1">
          <a:blip r:embed="rId4">
            <a:alphaModFix/>
          </a:blip>
          <a:srcRect b="0" l="0" r="0" t="0"/>
          <a:stretch/>
        </p:blipFill>
        <p:spPr>
          <a:xfrm>
            <a:off x="892281" y="1905000"/>
            <a:ext cx="10257472" cy="3657600"/>
          </a:xfrm>
          <a:prstGeom prst="rect">
            <a:avLst/>
          </a:prstGeom>
          <a:noFill/>
          <a:ln>
            <a:noFill/>
          </a:ln>
        </p:spPr>
      </p:pic>
      <p:sp>
        <p:nvSpPr>
          <p:cNvPr id="558" name="Google Shape;558;gda7c634b4f_0_99"/>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da7c634b4f_0_280"/>
          <p:cNvSpPr txBox="1"/>
          <p:nvPr/>
        </p:nvSpPr>
        <p:spPr>
          <a:xfrm>
            <a:off x="11400535" y="6426504"/>
            <a:ext cx="102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888888"/>
                </a:solidFill>
                <a:latin typeface="Arial"/>
                <a:ea typeface="Arial"/>
                <a:cs typeface="Arial"/>
                <a:sym typeface="Arial"/>
              </a:rPr>
              <a:t>2</a:t>
            </a:r>
            <a:endParaRPr sz="1200">
              <a:solidFill>
                <a:schemeClr val="dk1"/>
              </a:solidFill>
              <a:latin typeface="Arial"/>
              <a:ea typeface="Arial"/>
              <a:cs typeface="Arial"/>
              <a:sym typeface="Arial"/>
            </a:endParaRPr>
          </a:p>
        </p:txBody>
      </p:sp>
      <p:sp>
        <p:nvSpPr>
          <p:cNvPr id="564" name="Google Shape;564;gda7c634b4f_0_280"/>
          <p:cNvSpPr/>
          <p:nvPr/>
        </p:nvSpPr>
        <p:spPr>
          <a:xfrm>
            <a:off x="6010655" y="838200"/>
            <a:ext cx="5651500" cy="5908675"/>
          </a:xfrm>
          <a:custGeom>
            <a:rect b="b" l="l" r="r" t="t"/>
            <a:pathLst>
              <a:path extrusionOk="0" h="5908675" w="5651500">
                <a:moveTo>
                  <a:pt x="0" y="5518404"/>
                </a:moveTo>
                <a:lnTo>
                  <a:pt x="5152644" y="5518404"/>
                </a:lnTo>
                <a:lnTo>
                  <a:pt x="5152644" y="0"/>
                </a:lnTo>
                <a:lnTo>
                  <a:pt x="0" y="0"/>
                </a:lnTo>
                <a:lnTo>
                  <a:pt x="0" y="5518404"/>
                </a:lnTo>
                <a:close/>
              </a:path>
              <a:path extrusionOk="0" h="5908675" w="5651500">
                <a:moveTo>
                  <a:pt x="5205984" y="5697474"/>
                </a:moveTo>
                <a:lnTo>
                  <a:pt x="5211857" y="5649076"/>
                </a:lnTo>
                <a:lnTo>
                  <a:pt x="5228590" y="5604648"/>
                </a:lnTo>
                <a:lnTo>
                  <a:pt x="5254849" y="5565457"/>
                </a:lnTo>
                <a:lnTo>
                  <a:pt x="5289301" y="5532770"/>
                </a:lnTo>
                <a:lnTo>
                  <a:pt x="5330614" y="5507853"/>
                </a:lnTo>
                <a:lnTo>
                  <a:pt x="5377453" y="5491974"/>
                </a:lnTo>
                <a:lnTo>
                  <a:pt x="5428488" y="5486400"/>
                </a:lnTo>
                <a:lnTo>
                  <a:pt x="5479522" y="5491974"/>
                </a:lnTo>
                <a:lnTo>
                  <a:pt x="5526361" y="5507853"/>
                </a:lnTo>
                <a:lnTo>
                  <a:pt x="5567674" y="5532770"/>
                </a:lnTo>
                <a:lnTo>
                  <a:pt x="5602126" y="5565457"/>
                </a:lnTo>
                <a:lnTo>
                  <a:pt x="5628385" y="5604648"/>
                </a:lnTo>
                <a:lnTo>
                  <a:pt x="5645118" y="5649076"/>
                </a:lnTo>
                <a:lnTo>
                  <a:pt x="5650992" y="5697474"/>
                </a:lnTo>
                <a:lnTo>
                  <a:pt x="5645118" y="5745871"/>
                </a:lnTo>
                <a:lnTo>
                  <a:pt x="5628385" y="5790299"/>
                </a:lnTo>
                <a:lnTo>
                  <a:pt x="5602126" y="5829490"/>
                </a:lnTo>
                <a:lnTo>
                  <a:pt x="5567674" y="5862177"/>
                </a:lnTo>
                <a:lnTo>
                  <a:pt x="5526361" y="5887094"/>
                </a:lnTo>
                <a:lnTo>
                  <a:pt x="5479522" y="5902973"/>
                </a:lnTo>
                <a:lnTo>
                  <a:pt x="5428488" y="5908548"/>
                </a:lnTo>
                <a:lnTo>
                  <a:pt x="5377453" y="5902973"/>
                </a:lnTo>
                <a:lnTo>
                  <a:pt x="5330614" y="5887094"/>
                </a:lnTo>
                <a:lnTo>
                  <a:pt x="5289301" y="5862177"/>
                </a:lnTo>
                <a:lnTo>
                  <a:pt x="5254849" y="5829490"/>
                </a:lnTo>
                <a:lnTo>
                  <a:pt x="5228590" y="5790299"/>
                </a:lnTo>
                <a:lnTo>
                  <a:pt x="5211857" y="5745871"/>
                </a:lnTo>
                <a:lnTo>
                  <a:pt x="5205984" y="5697474"/>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565" name="Google Shape;565;gda7c634b4f_0_280"/>
          <p:cNvGraphicFramePr/>
          <p:nvPr/>
        </p:nvGraphicFramePr>
        <p:xfrm>
          <a:off x="181902" y="3859148"/>
          <a:ext cx="3000000" cy="3000000"/>
        </p:xfrm>
        <a:graphic>
          <a:graphicData uri="http://schemas.openxmlformats.org/drawingml/2006/table">
            <a:tbl>
              <a:tblPr bandRow="1" firstRow="1">
                <a:noFill/>
                <a:tableStyleId>{D52ED082-F14C-41A4-9770-FA7A89D817B5}</a:tableStyleId>
              </a:tblPr>
              <a:tblGrid>
                <a:gridCol w="820425"/>
                <a:gridCol w="3622050"/>
                <a:gridCol w="991225"/>
              </a:tblGrid>
              <a:tr h="652275">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a:t>
                      </a:r>
                      <a:endParaRPr sz="1200" u="none" cap="none" strike="noStrike">
                        <a:latin typeface="Arial"/>
                        <a:ea typeface="Arial"/>
                        <a:cs typeface="Arial"/>
                        <a:sym typeface="Arial"/>
                      </a:endParaRPr>
                    </a:p>
                    <a:p>
                      <a:pPr indent="0" lvl="0" marL="68580" marR="0" rtl="0" algn="l">
                        <a:lnSpc>
                          <a:spcPct val="100000"/>
                        </a:lnSpc>
                        <a:spcBef>
                          <a:spcPts val="215"/>
                        </a:spcBef>
                        <a:spcAft>
                          <a:spcPts val="0"/>
                        </a:spcAft>
                        <a:buNone/>
                      </a:pPr>
                      <a:r>
                        <a:rPr lang="en-US" sz="1200" u="none" cap="none" strike="noStrike">
                          <a:latin typeface="Arial"/>
                          <a:ea typeface="Arial"/>
                          <a:cs typeface="Arial"/>
                          <a:sym typeface="Arial"/>
                        </a:rPr>
                        <a:t>Number</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Title</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Level</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4850">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CO1</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differentiate between families of</a:t>
                      </a:r>
                      <a:endParaRPr sz="1100" u="none" cap="none" strike="noStrike">
                        <a:latin typeface="Times New Roman"/>
                        <a:ea typeface="Times New Roman"/>
                        <a:cs typeface="Times New Roman"/>
                        <a:sym typeface="Times New Roman"/>
                      </a:endParaRPr>
                    </a:p>
                    <a:p>
                      <a:pPr indent="0" lvl="0" marL="297180" marR="0" rtl="0" algn="l">
                        <a:lnSpc>
                          <a:spcPct val="100000"/>
                        </a:lnSpc>
                        <a:spcBef>
                          <a:spcPts val="195"/>
                        </a:spcBef>
                        <a:spcAft>
                          <a:spcPts val="0"/>
                        </a:spcAft>
                        <a:buNone/>
                      </a:pPr>
                      <a:r>
                        <a:rPr lang="en-US" sz="1100" u="none" cap="none" strike="noStrike">
                          <a:latin typeface="Times New Roman"/>
                          <a:ea typeface="Times New Roman"/>
                          <a:cs typeface="Times New Roman"/>
                          <a:sym typeface="Times New Roman"/>
                        </a:rPr>
                        <a:t>processors based on architectural requirements.</a:t>
                      </a:r>
                      <a:endParaRPr sz="1100" u="none" cap="none" strike="noStrike">
                        <a:latin typeface="Times New Roman"/>
                        <a:ea typeface="Times New Roman"/>
                        <a:cs typeface="Times New Roman"/>
                        <a:sym typeface="Times New Roman"/>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b="1"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66175">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CO2</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compare the features of the</a:t>
                      </a:r>
                      <a:endParaRPr sz="1100" u="none" cap="none" strike="noStrike">
                        <a:latin typeface="Times New Roman"/>
                        <a:ea typeface="Times New Roman"/>
                        <a:cs typeface="Times New Roman"/>
                        <a:sym typeface="Times New Roman"/>
                      </a:endParaRPr>
                    </a:p>
                    <a:p>
                      <a:pPr indent="0" lvl="0" marL="297180" marR="60960" rtl="0" algn="l">
                        <a:lnSpc>
                          <a:spcPct val="138181"/>
                        </a:lnSpc>
                        <a:spcBef>
                          <a:spcPts val="75"/>
                        </a:spcBef>
                        <a:spcAft>
                          <a:spcPts val="0"/>
                        </a:spcAft>
                        <a:buNone/>
                      </a:pPr>
                      <a:r>
                        <a:rPr lang="en-US" sz="1100" u="none" cap="none" strike="noStrike">
                          <a:latin typeface="Times New Roman"/>
                          <a:ea typeface="Times New Roman"/>
                          <a:cs typeface="Times New Roman"/>
                          <a:sym typeface="Times New Roman"/>
                        </a:rPr>
                        <a:t>processors based on the design requirements of the  system.</a:t>
                      </a:r>
                      <a:endParaRPr sz="1100" u="none" cap="none" strike="noStrike">
                        <a:latin typeface="Times New Roman"/>
                        <a:ea typeface="Times New Roman"/>
                        <a:cs typeface="Times New Roman"/>
                        <a:sym typeface="Times New Roman"/>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b="1"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4850">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CO3</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understand	different</a:t>
                      </a:r>
                      <a:endParaRPr sz="1100" u="none" cap="none" strike="noStrike">
                        <a:latin typeface="Times New Roman"/>
                        <a:ea typeface="Times New Roman"/>
                        <a:cs typeface="Times New Roman"/>
                        <a:sym typeface="Times New Roman"/>
                      </a:endParaRPr>
                    </a:p>
                    <a:p>
                      <a:pPr indent="0" lvl="0" marL="297180" marR="0" rtl="0" algn="l">
                        <a:lnSpc>
                          <a:spcPct val="100000"/>
                        </a:lnSpc>
                        <a:spcBef>
                          <a:spcPts val="190"/>
                        </a:spcBef>
                        <a:spcAft>
                          <a:spcPts val="0"/>
                        </a:spcAft>
                        <a:buNone/>
                      </a:pPr>
                      <a:r>
                        <a:rPr lang="en-US" sz="1100" u="none" cap="none" strike="noStrike">
                          <a:latin typeface="Times New Roman"/>
                          <a:ea typeface="Times New Roman"/>
                          <a:cs typeface="Times New Roman"/>
                          <a:sym typeface="Times New Roman"/>
                        </a:rPr>
                        <a:t>communication protocols for hardware interfacing.</a:t>
                      </a:r>
                      <a:endParaRPr sz="1100" u="none" cap="none" strike="noStrike">
                        <a:latin typeface="Times New Roman"/>
                        <a:ea typeface="Times New Roman"/>
                        <a:cs typeface="Times New Roman"/>
                        <a:sym typeface="Times New Roman"/>
                      </a:endParaRPr>
                    </a:p>
                  </a:txBody>
                  <a:tcPr marT="63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66" name="Google Shape;566;gda7c634b4f_0_280"/>
          <p:cNvSpPr txBox="1"/>
          <p:nvPr>
            <p:ph type="title"/>
          </p:nvPr>
        </p:nvSpPr>
        <p:spPr>
          <a:xfrm>
            <a:off x="2884043" y="308228"/>
            <a:ext cx="6423900" cy="696600"/>
          </a:xfrm>
          <a:prstGeom prst="rect">
            <a:avLst/>
          </a:prstGeom>
          <a:noFill/>
          <a:ln>
            <a:noFill/>
          </a:ln>
        </p:spPr>
        <p:txBody>
          <a:bodyPr anchorCtr="0" anchor="t" bIns="0" lIns="0" spcFirstLastPara="1" rIns="0" wrap="square" tIns="80625">
            <a:spAutoFit/>
          </a:bodyPr>
          <a:lstStyle/>
          <a:p>
            <a:pPr indent="-3175" lvl="0" marL="733425" marR="5080" rtl="0" algn="ctr">
              <a:lnSpc>
                <a:spcPct val="90000"/>
              </a:lnSpc>
              <a:spcBef>
                <a:spcPts val="0"/>
              </a:spcBef>
              <a:spcAft>
                <a:spcPts val="0"/>
              </a:spcAft>
              <a:buNone/>
            </a:pPr>
            <a:r>
              <a:rPr b="1" lang="en-US" sz="4400">
                <a:latin typeface="Arial"/>
                <a:ea typeface="Arial"/>
                <a:cs typeface="Arial"/>
                <a:sym typeface="Arial"/>
              </a:rPr>
              <a:t>Architecture of  microprocessor  8086</a:t>
            </a:r>
            <a:endParaRPr sz="4400">
              <a:latin typeface="Arial"/>
              <a:ea typeface="Arial"/>
              <a:cs typeface="Arial"/>
              <a:sym typeface="Arial"/>
            </a:endParaRPr>
          </a:p>
          <a:p>
            <a:pPr indent="0" lvl="0" marL="12700" rtl="0" algn="l">
              <a:lnSpc>
                <a:spcPct val="100000"/>
              </a:lnSpc>
              <a:spcBef>
                <a:spcPts val="95"/>
              </a:spcBef>
              <a:spcAft>
                <a:spcPts val="0"/>
              </a:spcAft>
              <a:buNone/>
            </a:pPr>
            <a:r>
              <a:rPr b="1" lang="en-US" sz="2400">
                <a:latin typeface="Arial"/>
                <a:ea typeface="Arial"/>
                <a:cs typeface="Arial"/>
                <a:sym typeface="Arial"/>
              </a:rPr>
              <a:t>Course Outcome</a:t>
            </a:r>
            <a:endParaRPr sz="2400">
              <a:latin typeface="Arial"/>
              <a:ea typeface="Arial"/>
              <a:cs typeface="Arial"/>
              <a:sym typeface="Arial"/>
            </a:endParaRPr>
          </a:p>
        </p:txBody>
      </p:sp>
      <p:grpSp>
        <p:nvGrpSpPr>
          <p:cNvPr id="567" name="Google Shape;567;gda7c634b4f_0_280"/>
          <p:cNvGrpSpPr/>
          <p:nvPr/>
        </p:nvGrpSpPr>
        <p:grpSpPr>
          <a:xfrm>
            <a:off x="5456554" y="3125723"/>
            <a:ext cx="5435472" cy="1600835"/>
            <a:chOff x="5456554" y="3125723"/>
            <a:chExt cx="5435472" cy="1600835"/>
          </a:xfrm>
        </p:grpSpPr>
        <p:sp>
          <p:nvSpPr>
            <p:cNvPr id="568" name="Google Shape;568;gda7c634b4f_0_280"/>
            <p:cNvSpPr/>
            <p:nvPr/>
          </p:nvSpPr>
          <p:spPr>
            <a:xfrm>
              <a:off x="5456554" y="3626738"/>
              <a:ext cx="2665095" cy="1099820"/>
            </a:xfrm>
            <a:custGeom>
              <a:rect b="b" l="l" r="r" t="t"/>
              <a:pathLst>
                <a:path extrusionOk="0" h="1099820" w="2665095">
                  <a:moveTo>
                    <a:pt x="2592019" y="29428"/>
                  </a:moveTo>
                  <a:lnTo>
                    <a:pt x="0" y="1087501"/>
                  </a:lnTo>
                  <a:lnTo>
                    <a:pt x="4825" y="1099312"/>
                  </a:lnTo>
                  <a:lnTo>
                    <a:pt x="2596798" y="41131"/>
                  </a:lnTo>
                  <a:lnTo>
                    <a:pt x="2592019" y="29428"/>
                  </a:lnTo>
                  <a:close/>
                </a:path>
                <a:path extrusionOk="0" h="1099820" w="2665095">
                  <a:moveTo>
                    <a:pt x="2649072" y="24637"/>
                  </a:moveTo>
                  <a:lnTo>
                    <a:pt x="2603754" y="24637"/>
                  </a:lnTo>
                  <a:lnTo>
                    <a:pt x="2608579" y="36322"/>
                  </a:lnTo>
                  <a:lnTo>
                    <a:pt x="2596798" y="41131"/>
                  </a:lnTo>
                  <a:lnTo>
                    <a:pt x="2608834" y="70612"/>
                  </a:lnTo>
                  <a:lnTo>
                    <a:pt x="2649072" y="24637"/>
                  </a:lnTo>
                  <a:close/>
                </a:path>
                <a:path extrusionOk="0" h="1099820" w="2665095">
                  <a:moveTo>
                    <a:pt x="2603754" y="24637"/>
                  </a:moveTo>
                  <a:lnTo>
                    <a:pt x="2592019" y="29428"/>
                  </a:lnTo>
                  <a:lnTo>
                    <a:pt x="2596798" y="41131"/>
                  </a:lnTo>
                  <a:lnTo>
                    <a:pt x="2608579" y="36322"/>
                  </a:lnTo>
                  <a:lnTo>
                    <a:pt x="2603754" y="24637"/>
                  </a:lnTo>
                  <a:close/>
                </a:path>
                <a:path extrusionOk="0" h="1099820" w="2665095">
                  <a:moveTo>
                    <a:pt x="2580004" y="0"/>
                  </a:moveTo>
                  <a:lnTo>
                    <a:pt x="2592019" y="29428"/>
                  </a:lnTo>
                  <a:lnTo>
                    <a:pt x="2603754" y="24637"/>
                  </a:lnTo>
                  <a:lnTo>
                    <a:pt x="2649072" y="24637"/>
                  </a:lnTo>
                  <a:lnTo>
                    <a:pt x="2664968" y="6477"/>
                  </a:lnTo>
                  <a:lnTo>
                    <a:pt x="2580004"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gda7c634b4f_0_280"/>
            <p:cNvSpPr/>
            <p:nvPr/>
          </p:nvSpPr>
          <p:spPr>
            <a:xfrm>
              <a:off x="8202167" y="3125723"/>
              <a:ext cx="2689859" cy="943610"/>
            </a:xfrm>
            <a:custGeom>
              <a:rect b="b" l="l" r="r" t="t"/>
              <a:pathLst>
                <a:path extrusionOk="0" h="943610" w="2689859">
                  <a:moveTo>
                    <a:pt x="2689860" y="0"/>
                  </a:moveTo>
                  <a:lnTo>
                    <a:pt x="0" y="0"/>
                  </a:lnTo>
                  <a:lnTo>
                    <a:pt x="0" y="943356"/>
                  </a:lnTo>
                  <a:lnTo>
                    <a:pt x="2689860" y="943356"/>
                  </a:lnTo>
                  <a:lnTo>
                    <a:pt x="26898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gda7c634b4f_0_280"/>
            <p:cNvSpPr/>
            <p:nvPr/>
          </p:nvSpPr>
          <p:spPr>
            <a:xfrm>
              <a:off x="8202167" y="3125723"/>
              <a:ext cx="2689859" cy="943610"/>
            </a:xfrm>
            <a:custGeom>
              <a:rect b="b" l="l" r="r" t="t"/>
              <a:pathLst>
                <a:path extrusionOk="0" h="943610" w="2689859">
                  <a:moveTo>
                    <a:pt x="0" y="943356"/>
                  </a:moveTo>
                  <a:lnTo>
                    <a:pt x="2689860" y="943356"/>
                  </a:lnTo>
                  <a:lnTo>
                    <a:pt x="2689860" y="0"/>
                  </a:lnTo>
                  <a:lnTo>
                    <a:pt x="0" y="0"/>
                  </a:lnTo>
                  <a:lnTo>
                    <a:pt x="0" y="943356"/>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1" name="Google Shape;571;gda7c634b4f_0_280"/>
          <p:cNvSpPr txBox="1"/>
          <p:nvPr/>
        </p:nvSpPr>
        <p:spPr>
          <a:xfrm>
            <a:off x="8202168" y="3125723"/>
            <a:ext cx="2689800" cy="738900"/>
          </a:xfrm>
          <a:prstGeom prst="rect">
            <a:avLst/>
          </a:prstGeom>
          <a:noFill/>
          <a:ln>
            <a:noFill/>
          </a:ln>
        </p:spPr>
        <p:txBody>
          <a:bodyPr anchorCtr="0" anchor="t" bIns="0" lIns="0" spcFirstLastPara="1" rIns="0" wrap="square" tIns="182225">
            <a:spAutoFit/>
          </a:bodyPr>
          <a:lstStyle/>
          <a:p>
            <a:pPr indent="0" lvl="0" marL="0" marR="0" rtl="0" algn="ctr">
              <a:lnSpc>
                <a:spcPct val="100000"/>
              </a:lnSpc>
              <a:spcBef>
                <a:spcPts val="0"/>
              </a:spcBef>
              <a:spcAft>
                <a:spcPts val="0"/>
              </a:spcAft>
              <a:buNone/>
            </a:pPr>
            <a:r>
              <a:rPr lang="en-US" sz="1800">
                <a:solidFill>
                  <a:schemeClr val="dk1"/>
                </a:solidFill>
                <a:latin typeface="Arial"/>
                <a:ea typeface="Arial"/>
                <a:cs typeface="Arial"/>
                <a:sym typeface="Arial"/>
              </a:rPr>
              <a:t>This will be covered in this</a:t>
            </a:r>
            <a:endParaRPr sz="1800">
              <a:solidFill>
                <a:schemeClr val="dk1"/>
              </a:solidFill>
              <a:latin typeface="Arial"/>
              <a:ea typeface="Arial"/>
              <a:cs typeface="Arial"/>
              <a:sym typeface="Arial"/>
            </a:endParaRPr>
          </a:p>
          <a:p>
            <a:pPr indent="0" lvl="0" marL="2540" marR="0" rtl="0" algn="ctr">
              <a:lnSpc>
                <a:spcPct val="100000"/>
              </a:lnSpc>
              <a:spcBef>
                <a:spcPts val="5"/>
              </a:spcBef>
              <a:spcAft>
                <a:spcPts val="0"/>
              </a:spcAft>
              <a:buNone/>
            </a:pPr>
            <a:r>
              <a:rPr lang="en-US" sz="1800">
                <a:solidFill>
                  <a:schemeClr val="dk1"/>
                </a:solidFill>
                <a:latin typeface="Arial"/>
                <a:ea typeface="Arial"/>
                <a:cs typeface="Arial"/>
                <a:sym typeface="Arial"/>
              </a:rPr>
              <a:t>lecture</a:t>
            </a:r>
            <a:endParaRPr sz="1800">
              <a:solidFill>
                <a:schemeClr val="dk1"/>
              </a:solidFill>
              <a:latin typeface="Arial"/>
              <a:ea typeface="Arial"/>
              <a:cs typeface="Arial"/>
              <a:sym typeface="Arial"/>
            </a:endParaRPr>
          </a:p>
        </p:txBody>
      </p:sp>
      <p:sp>
        <p:nvSpPr>
          <p:cNvPr id="572" name="Google Shape;572;gda7c634b4f_0_280"/>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da7c634b4f_0_292"/>
          <p:cNvSpPr txBox="1"/>
          <p:nvPr>
            <p:ph type="title"/>
          </p:nvPr>
        </p:nvSpPr>
        <p:spPr>
          <a:xfrm>
            <a:off x="838200" y="359663"/>
            <a:ext cx="10515600" cy="9153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4445" rtl="0" algn="ctr">
              <a:lnSpc>
                <a:spcPct val="100000"/>
              </a:lnSpc>
              <a:spcBef>
                <a:spcPts val="0"/>
              </a:spcBef>
              <a:spcAft>
                <a:spcPts val="0"/>
              </a:spcAft>
              <a:buNone/>
            </a:pPr>
            <a:r>
              <a:rPr lang="en-US" sz="4400">
                <a:latin typeface="Arial"/>
                <a:ea typeface="Arial"/>
                <a:cs typeface="Arial"/>
                <a:sym typeface="Arial"/>
              </a:rPr>
              <a:t>8086 Architecture</a:t>
            </a:r>
            <a:endParaRPr sz="4400">
              <a:latin typeface="Arial"/>
              <a:ea typeface="Arial"/>
              <a:cs typeface="Arial"/>
              <a:sym typeface="Arial"/>
            </a:endParaRPr>
          </a:p>
        </p:txBody>
      </p:sp>
      <p:sp>
        <p:nvSpPr>
          <p:cNvPr id="578" name="Google Shape;578;gda7c634b4f_0_292"/>
          <p:cNvSpPr/>
          <p:nvPr/>
        </p:nvSpPr>
        <p:spPr>
          <a:xfrm>
            <a:off x="2238755" y="1726692"/>
            <a:ext cx="7714500" cy="4855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gda7c634b4f_0_292"/>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800">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da7c634b4f_0_298"/>
          <p:cNvSpPr txBox="1"/>
          <p:nvPr>
            <p:ph type="title"/>
          </p:nvPr>
        </p:nvSpPr>
        <p:spPr>
          <a:xfrm>
            <a:off x="838200" y="359663"/>
            <a:ext cx="10515600" cy="9153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4445" rtl="0" algn="ctr">
              <a:lnSpc>
                <a:spcPct val="100000"/>
              </a:lnSpc>
              <a:spcBef>
                <a:spcPts val="0"/>
              </a:spcBef>
              <a:spcAft>
                <a:spcPts val="0"/>
              </a:spcAft>
              <a:buNone/>
            </a:pPr>
            <a:r>
              <a:rPr lang="en-US" sz="4400">
                <a:latin typeface="Arial"/>
                <a:ea typeface="Arial"/>
                <a:cs typeface="Arial"/>
                <a:sym typeface="Arial"/>
              </a:rPr>
              <a:t>8086 Architecture</a:t>
            </a:r>
            <a:endParaRPr sz="4400">
              <a:latin typeface="Arial"/>
              <a:ea typeface="Arial"/>
              <a:cs typeface="Arial"/>
              <a:sym typeface="Arial"/>
            </a:endParaRPr>
          </a:p>
        </p:txBody>
      </p:sp>
      <p:sp>
        <p:nvSpPr>
          <p:cNvPr id="585" name="Google Shape;585;gda7c634b4f_0_298"/>
          <p:cNvSpPr/>
          <p:nvPr/>
        </p:nvSpPr>
        <p:spPr>
          <a:xfrm>
            <a:off x="940308" y="1894332"/>
            <a:ext cx="10293000" cy="409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gda7c634b4f_0_298"/>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800">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da7c634b4f_0_304"/>
          <p:cNvSpPr txBox="1"/>
          <p:nvPr/>
        </p:nvSpPr>
        <p:spPr>
          <a:xfrm>
            <a:off x="838200" y="359663"/>
            <a:ext cx="10515600" cy="9153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0" marR="0" rtl="0" algn="ctr">
              <a:lnSpc>
                <a:spcPct val="100000"/>
              </a:lnSpc>
              <a:spcBef>
                <a:spcPts val="0"/>
              </a:spcBef>
              <a:spcAft>
                <a:spcPts val="0"/>
              </a:spcAft>
              <a:buNone/>
            </a:pPr>
            <a:r>
              <a:rPr lang="en-US" sz="4400">
                <a:solidFill>
                  <a:schemeClr val="dk1"/>
                </a:solidFill>
                <a:latin typeface="Arial"/>
                <a:ea typeface="Arial"/>
                <a:cs typeface="Arial"/>
                <a:sym typeface="Arial"/>
              </a:rPr>
              <a:t>8086 Registers</a:t>
            </a:r>
            <a:endParaRPr sz="4400">
              <a:solidFill>
                <a:schemeClr val="dk1"/>
              </a:solidFill>
              <a:latin typeface="Arial"/>
              <a:ea typeface="Arial"/>
              <a:cs typeface="Arial"/>
              <a:sym typeface="Arial"/>
            </a:endParaRPr>
          </a:p>
        </p:txBody>
      </p:sp>
      <p:sp>
        <p:nvSpPr>
          <p:cNvPr id="592" name="Google Shape;592;gda7c634b4f_0_304"/>
          <p:cNvSpPr txBox="1"/>
          <p:nvPr/>
        </p:nvSpPr>
        <p:spPr>
          <a:xfrm>
            <a:off x="916939" y="1793493"/>
            <a:ext cx="3798000" cy="874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chemeClr val="dk1"/>
                </a:solidFill>
                <a:latin typeface="Arial"/>
                <a:ea typeface="Arial"/>
                <a:cs typeface="Arial"/>
                <a:sym typeface="Arial"/>
              </a:rPr>
              <a:t>General Purpose Registers</a:t>
            </a:r>
            <a:endParaRPr sz="2800">
              <a:solidFill>
                <a:schemeClr val="dk1"/>
              </a:solidFill>
              <a:latin typeface="Arial"/>
              <a:ea typeface="Arial"/>
              <a:cs typeface="Arial"/>
              <a:sym typeface="Arial"/>
            </a:endParaRPr>
          </a:p>
        </p:txBody>
      </p:sp>
      <p:grpSp>
        <p:nvGrpSpPr>
          <p:cNvPr id="593" name="Google Shape;593;gda7c634b4f_0_304"/>
          <p:cNvGrpSpPr/>
          <p:nvPr/>
        </p:nvGrpSpPr>
        <p:grpSpPr>
          <a:xfrm>
            <a:off x="1874520" y="2057400"/>
            <a:ext cx="8677656" cy="3810000"/>
            <a:chOff x="1874520" y="2057400"/>
            <a:chExt cx="8677656" cy="3810000"/>
          </a:xfrm>
        </p:grpSpPr>
        <p:sp>
          <p:nvSpPr>
            <p:cNvPr id="594" name="Google Shape;594;gda7c634b4f_0_304"/>
            <p:cNvSpPr/>
            <p:nvPr/>
          </p:nvSpPr>
          <p:spPr>
            <a:xfrm>
              <a:off x="7770876" y="2057400"/>
              <a:ext cx="2781300" cy="3810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gda7c634b4f_0_304"/>
            <p:cNvSpPr/>
            <p:nvPr/>
          </p:nvSpPr>
          <p:spPr>
            <a:xfrm>
              <a:off x="1874520" y="2304288"/>
              <a:ext cx="6106800" cy="3563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6" name="Google Shape;596;gda7c634b4f_0_304"/>
          <p:cNvSpPr txBox="1"/>
          <p:nvPr>
            <p:ph idx="12" type="sldNum"/>
          </p:nvPr>
        </p:nvSpPr>
        <p:spPr>
          <a:xfrm>
            <a:off x="11146535" y="6464680"/>
            <a:ext cx="153600" cy="184800"/>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da7c634b4f_0_313"/>
          <p:cNvSpPr txBox="1"/>
          <p:nvPr>
            <p:ph type="title"/>
          </p:nvPr>
        </p:nvSpPr>
        <p:spPr>
          <a:xfrm>
            <a:off x="838200" y="235744"/>
            <a:ext cx="5624400" cy="1371600"/>
          </a:xfrm>
          <a:prstGeom prst="rect">
            <a:avLst/>
          </a:prstGeom>
          <a:noFill/>
          <a:ln>
            <a:noFill/>
          </a:ln>
          <a:effectLst>
            <a:outerShdw rotWithShape="0" algn="ctr" dir="2700000" dist="35921">
              <a:schemeClr val="lt2"/>
            </a:outerShdw>
          </a:effectLst>
        </p:spPr>
        <p:txBody>
          <a:bodyPr anchorCtr="0" anchor="t" bIns="0" lIns="0" spcFirstLastPara="1" rIns="0" wrap="square" tIns="0">
            <a:normAutofit/>
          </a:bodyPr>
          <a:lstStyle/>
          <a:p>
            <a:pPr indent="0" lvl="0" marL="0" rtl="0" algn="l">
              <a:spcBef>
                <a:spcPts val="0"/>
              </a:spcBef>
              <a:spcAft>
                <a:spcPts val="0"/>
              </a:spcAft>
              <a:buNone/>
            </a:pPr>
            <a:r>
              <a:rPr b="1" lang="en-US" sz="3600">
                <a:solidFill>
                  <a:srgbClr val="FF0000"/>
                </a:solidFill>
              </a:rPr>
              <a:t>Physical Memory Organization in 8086</a:t>
            </a:r>
            <a:endParaRPr/>
          </a:p>
        </p:txBody>
      </p:sp>
      <p:graphicFrame>
        <p:nvGraphicFramePr>
          <p:cNvPr id="603" name="Google Shape;603;gda7c634b4f_0_313"/>
          <p:cNvGraphicFramePr/>
          <p:nvPr/>
        </p:nvGraphicFramePr>
        <p:xfrm>
          <a:off x="7315200" y="457201"/>
          <a:ext cx="3000000" cy="3000000"/>
        </p:xfrm>
        <a:graphic>
          <a:graphicData uri="http://schemas.openxmlformats.org/drawingml/2006/table">
            <a:tbl>
              <a:tblPr>
                <a:noFill/>
                <a:tableStyleId>{41297B48-2DE3-4D0B-A1FF-A4558028693F}</a:tableStyleId>
              </a:tblPr>
              <a:tblGrid>
                <a:gridCol w="2819400"/>
              </a:tblGrid>
              <a:tr h="304800">
                <a:tc>
                  <a:txBody>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04925">
                <a:tc>
                  <a:txBody>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0225">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rgbClr val="000000"/>
                          </a:solidFill>
                          <a:latin typeface="Arial"/>
                          <a:ea typeface="Arial"/>
                          <a:cs typeface="Arial"/>
                          <a:sym typeface="Arial"/>
                        </a:rPr>
                        <a:t>Code segment (64KB)</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hlink"/>
                    </a:solidFill>
                  </a:tcPr>
                </a:tc>
              </a:tr>
              <a:tr h="180975">
                <a:tc>
                  <a:txBody>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0225">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rgbClr val="000000"/>
                          </a:solidFill>
                          <a:latin typeface="Arial"/>
                          <a:ea typeface="Arial"/>
                          <a:cs typeface="Arial"/>
                          <a:sym typeface="Arial"/>
                        </a:rPr>
                        <a:t>Data segment (64KB)</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folHlink"/>
                    </a:solidFill>
                  </a:tcPr>
                </a:tc>
              </a:tr>
              <a:tr h="180975">
                <a:tc>
                  <a:txBody>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rgbClr val="000000"/>
                          </a:solidFill>
                          <a:latin typeface="Arial"/>
                          <a:ea typeface="Arial"/>
                          <a:cs typeface="Arial"/>
                          <a:sym typeface="Arial"/>
                        </a:rPr>
                        <a:t>Extra segment (64KB)</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0CB0F"/>
                    </a:solidFill>
                  </a:tcPr>
                </a:tc>
              </a:tr>
              <a:tr h="184150">
                <a:tc>
                  <a:txBody>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8625">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rgbClr val="000000"/>
                          </a:solidFill>
                          <a:latin typeface="Arial"/>
                          <a:ea typeface="Arial"/>
                          <a:cs typeface="Arial"/>
                          <a:sym typeface="Arial"/>
                        </a:rPr>
                        <a:t>Stack segment (64KB)</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3EF29"/>
                    </a:solidFill>
                  </a:tcPr>
                </a:tc>
              </a:tr>
              <a:tr h="798525">
                <a:tc>
                  <a:txBody>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8600">
                <a:tc>
                  <a:txBody>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04" name="Google Shape;604;gda7c634b4f_0_313"/>
          <p:cNvSpPr txBox="1"/>
          <p:nvPr>
            <p:ph idx="12" type="sldNum"/>
          </p:nvPr>
        </p:nvSpPr>
        <p:spPr>
          <a:xfrm>
            <a:off x="11146535" y="6464680"/>
            <a:ext cx="1536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fld id="{00000000-1234-1234-1234-123412341234}" type="slidenum">
              <a:rPr lang="en-US"/>
              <a:t>‹#›</a:t>
            </a:fld>
            <a:endParaRPr/>
          </a:p>
        </p:txBody>
      </p:sp>
      <p:sp>
        <p:nvSpPr>
          <p:cNvPr id="605" name="Google Shape;605;gda7c634b4f_0_313"/>
          <p:cNvSpPr/>
          <p:nvPr/>
        </p:nvSpPr>
        <p:spPr>
          <a:xfrm>
            <a:off x="10177463" y="838200"/>
            <a:ext cx="176100" cy="4876800"/>
          </a:xfrm>
          <a:prstGeom prst="rightBrace">
            <a:avLst>
              <a:gd fmla="val 230631"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gda7c634b4f_0_313"/>
          <p:cNvSpPr txBox="1"/>
          <p:nvPr/>
        </p:nvSpPr>
        <p:spPr>
          <a:xfrm rot="5400000">
            <a:off x="10102350" y="3109413"/>
            <a:ext cx="76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 MB</a:t>
            </a:r>
            <a:endParaRPr/>
          </a:p>
        </p:txBody>
      </p:sp>
      <p:sp>
        <p:nvSpPr>
          <p:cNvPr id="607" name="Google Shape;607;gda7c634b4f_0_313"/>
          <p:cNvSpPr/>
          <p:nvPr/>
        </p:nvSpPr>
        <p:spPr>
          <a:xfrm>
            <a:off x="1219200" y="2285999"/>
            <a:ext cx="5781600" cy="3047100"/>
          </a:xfrm>
          <a:prstGeom prst="rect">
            <a:avLst/>
          </a:prstGeom>
          <a:noFill/>
          <a:ln>
            <a:noFill/>
          </a:ln>
        </p:spPr>
        <p:txBody>
          <a:bodyPr anchorCtr="0" anchor="t" bIns="45700" lIns="91425" spcFirstLastPara="1" rIns="91425" wrap="square" tIns="45700">
            <a:noAutofit/>
          </a:bodyPr>
          <a:lstStyle/>
          <a:p>
            <a:pPr indent="-152400" lvl="0" marL="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Since 8086 has 20 address lines. It can access 2^20=1 MB</a:t>
            </a:r>
            <a:endParaRPr/>
          </a:p>
          <a:p>
            <a:pPr indent="0" lvl="0" marL="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152400" lvl="0" marL="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Memory address in 1 MB ranges from 00000H to FFFFFH</a:t>
            </a:r>
            <a:endParaRPr/>
          </a:p>
          <a:p>
            <a:pPr indent="0" lvl="0" marL="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152400" lvl="0" marL="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Memory is constructed using RAM, ROM and EPROM chips</a:t>
            </a:r>
            <a:endParaRPr/>
          </a:p>
        </p:txBody>
      </p:sp>
      <p:sp>
        <p:nvSpPr>
          <p:cNvPr id="608" name="Google Shape;608;gda7c634b4f_0_313"/>
          <p:cNvSpPr txBox="1"/>
          <p:nvPr/>
        </p:nvSpPr>
        <p:spPr>
          <a:xfrm>
            <a:off x="6534150" y="706438"/>
            <a:ext cx="838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00080"/>
                </a:solidFill>
                <a:latin typeface="Calibri"/>
                <a:ea typeface="Calibri"/>
                <a:cs typeface="Calibri"/>
                <a:sym typeface="Calibri"/>
              </a:rPr>
              <a:t>00000</a:t>
            </a:r>
            <a:endParaRPr/>
          </a:p>
        </p:txBody>
      </p:sp>
      <p:sp>
        <p:nvSpPr>
          <p:cNvPr id="609" name="Google Shape;609;gda7c634b4f_0_313"/>
          <p:cNvSpPr txBox="1"/>
          <p:nvPr/>
        </p:nvSpPr>
        <p:spPr>
          <a:xfrm>
            <a:off x="6453188" y="5614988"/>
            <a:ext cx="990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00080"/>
                </a:solidFill>
                <a:latin typeface="Calibri"/>
                <a:ea typeface="Calibri"/>
                <a:cs typeface="Calibri"/>
                <a:sym typeface="Calibri"/>
              </a:rPr>
              <a:t>FFFFF</a:t>
            </a:r>
            <a:endParaRPr/>
          </a:p>
        </p:txBody>
      </p:sp>
      <p:sp>
        <p:nvSpPr>
          <p:cNvPr id="610" name="Google Shape;610;gda7c634b4f_0_313"/>
          <p:cNvSpPr txBox="1"/>
          <p:nvPr/>
        </p:nvSpPr>
        <p:spPr>
          <a:xfrm>
            <a:off x="7524750" y="52388"/>
            <a:ext cx="297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Physical Memory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graphicFrame>
        <p:nvGraphicFramePr>
          <p:cNvPr id="615" name="Google Shape;615;gda7c634b4f_0_326"/>
          <p:cNvGraphicFramePr/>
          <p:nvPr/>
        </p:nvGraphicFramePr>
        <p:xfrm>
          <a:off x="2462213" y="2438400"/>
          <a:ext cx="3000000" cy="3000000"/>
        </p:xfrm>
        <a:graphic>
          <a:graphicData uri="http://schemas.openxmlformats.org/drawingml/2006/table">
            <a:tbl>
              <a:tblPr>
                <a:noFill/>
                <a:tableStyleId>{41297B48-2DE3-4D0B-A1FF-A4558028693F}</a:tableStyleId>
              </a:tblPr>
              <a:tblGrid>
                <a:gridCol w="2438400"/>
              </a:tblGrid>
              <a:tr h="598500">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lt1"/>
                          </a:solidFill>
                          <a:latin typeface="Arial"/>
                          <a:ea typeface="Arial"/>
                          <a:cs typeface="Arial"/>
                          <a:sym typeface="Arial"/>
                        </a:rPr>
                        <a:t>34BA</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0099"/>
                    </a:solidFill>
                  </a:tcPr>
                </a:tc>
              </a:tr>
              <a:tr h="598500">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lt1"/>
                          </a:solidFill>
                          <a:latin typeface="Arial"/>
                          <a:ea typeface="Arial"/>
                          <a:cs typeface="Arial"/>
                          <a:sym typeface="Arial"/>
                        </a:rPr>
                        <a:t>44EB</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0000"/>
                    </a:solidFill>
                  </a:tcPr>
                </a:tc>
              </a:tr>
              <a:tr h="596900">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lt1"/>
                          </a:solidFill>
                          <a:latin typeface="Arial"/>
                          <a:ea typeface="Arial"/>
                          <a:cs typeface="Arial"/>
                          <a:sym typeface="Arial"/>
                        </a:rPr>
                        <a:t>54EB</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8000"/>
                    </a:solidFill>
                  </a:tcPr>
                </a:tc>
              </a:tr>
              <a:tr h="598500">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lt1"/>
                          </a:solidFill>
                          <a:latin typeface="Arial"/>
                          <a:ea typeface="Arial"/>
                          <a:cs typeface="Arial"/>
                          <a:sym typeface="Arial"/>
                        </a:rPr>
                        <a:t>695E</a:t>
                      </a:r>
                      <a:endParaRPr/>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folHlink"/>
                    </a:solidFill>
                  </a:tcPr>
                </a:tc>
              </a:tr>
            </a:tbl>
          </a:graphicData>
        </a:graphic>
      </p:graphicFrame>
      <p:sp>
        <p:nvSpPr>
          <p:cNvPr id="616" name="Google Shape;616;gda7c634b4f_0_326"/>
          <p:cNvSpPr txBox="1"/>
          <p:nvPr>
            <p:ph idx="12" type="sldNum"/>
          </p:nvPr>
        </p:nvSpPr>
        <p:spPr>
          <a:xfrm>
            <a:off x="11146535" y="6464680"/>
            <a:ext cx="1536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fld id="{00000000-1234-1234-1234-123412341234}" type="slidenum">
              <a:rPr lang="en-US"/>
              <a:t>‹#›</a:t>
            </a:fld>
            <a:endParaRPr/>
          </a:p>
        </p:txBody>
      </p:sp>
      <p:grpSp>
        <p:nvGrpSpPr>
          <p:cNvPr id="617" name="Google Shape;617;gda7c634b4f_0_326"/>
          <p:cNvGrpSpPr/>
          <p:nvPr/>
        </p:nvGrpSpPr>
        <p:grpSpPr>
          <a:xfrm>
            <a:off x="1714500" y="1328738"/>
            <a:ext cx="2990850" cy="3524250"/>
            <a:chOff x="48" y="864"/>
            <a:chExt cx="1884" cy="2220"/>
          </a:xfrm>
        </p:grpSpPr>
        <p:sp>
          <p:nvSpPr>
            <p:cNvPr id="618" name="Google Shape;618;gda7c634b4f_0_326"/>
            <p:cNvSpPr txBox="1"/>
            <p:nvPr/>
          </p:nvSpPr>
          <p:spPr>
            <a:xfrm>
              <a:off x="96" y="1632"/>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B9EBED"/>
                  </a:solidFill>
                  <a:latin typeface="Calibri"/>
                  <a:ea typeface="Calibri"/>
                  <a:cs typeface="Calibri"/>
                  <a:sym typeface="Calibri"/>
                </a:rPr>
                <a:t>CSR</a:t>
              </a:r>
              <a:endParaRPr/>
            </a:p>
          </p:txBody>
        </p:sp>
        <p:sp>
          <p:nvSpPr>
            <p:cNvPr id="619" name="Google Shape;619;gda7c634b4f_0_326"/>
            <p:cNvSpPr txBox="1"/>
            <p:nvPr/>
          </p:nvSpPr>
          <p:spPr>
            <a:xfrm>
              <a:off x="96" y="2025"/>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B9EBED"/>
                  </a:solidFill>
                  <a:latin typeface="Calibri"/>
                  <a:ea typeface="Calibri"/>
                  <a:cs typeface="Calibri"/>
                  <a:sym typeface="Calibri"/>
                </a:rPr>
                <a:t>DSR</a:t>
              </a:r>
              <a:endParaRPr/>
            </a:p>
          </p:txBody>
        </p:sp>
        <p:sp>
          <p:nvSpPr>
            <p:cNvPr id="620" name="Google Shape;620;gda7c634b4f_0_326"/>
            <p:cNvSpPr txBox="1"/>
            <p:nvPr/>
          </p:nvSpPr>
          <p:spPr>
            <a:xfrm>
              <a:off x="96" y="2361"/>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B9EBED"/>
                  </a:solidFill>
                  <a:latin typeface="Calibri"/>
                  <a:ea typeface="Calibri"/>
                  <a:cs typeface="Calibri"/>
                  <a:sym typeface="Calibri"/>
                </a:rPr>
                <a:t>ESR</a:t>
              </a:r>
              <a:endParaRPr/>
            </a:p>
          </p:txBody>
        </p:sp>
        <p:sp>
          <p:nvSpPr>
            <p:cNvPr id="621" name="Google Shape;621;gda7c634b4f_0_326"/>
            <p:cNvSpPr txBox="1"/>
            <p:nvPr/>
          </p:nvSpPr>
          <p:spPr>
            <a:xfrm>
              <a:off x="96" y="2784"/>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B9EBED"/>
                  </a:solidFill>
                  <a:latin typeface="Calibri"/>
                  <a:ea typeface="Calibri"/>
                  <a:cs typeface="Calibri"/>
                  <a:sym typeface="Calibri"/>
                </a:rPr>
                <a:t>SSR</a:t>
              </a:r>
              <a:endParaRPr/>
            </a:p>
          </p:txBody>
        </p:sp>
        <p:sp>
          <p:nvSpPr>
            <p:cNvPr id="622" name="Google Shape;622;gda7c634b4f_0_326"/>
            <p:cNvSpPr txBox="1"/>
            <p:nvPr/>
          </p:nvSpPr>
          <p:spPr>
            <a:xfrm>
              <a:off x="432" y="1200"/>
              <a:ext cx="15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B9EBED"/>
                  </a:solidFill>
                  <a:latin typeface="Calibri"/>
                  <a:ea typeface="Calibri"/>
                  <a:cs typeface="Calibri"/>
                  <a:sym typeface="Calibri"/>
                </a:rPr>
                <a:t>Segment Registers</a:t>
              </a:r>
              <a:endParaRPr/>
            </a:p>
          </p:txBody>
        </p:sp>
        <p:sp>
          <p:nvSpPr>
            <p:cNvPr id="623" name="Google Shape;623;gda7c634b4f_0_326"/>
            <p:cNvSpPr txBox="1"/>
            <p:nvPr/>
          </p:nvSpPr>
          <p:spPr>
            <a:xfrm>
              <a:off x="48" y="864"/>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DFEC30"/>
                  </a:solidFill>
                  <a:latin typeface="Calibri"/>
                  <a:ea typeface="Calibri"/>
                  <a:cs typeface="Calibri"/>
                  <a:sym typeface="Calibri"/>
                </a:rPr>
                <a:t>BIU</a:t>
              </a:r>
              <a:endParaRPr/>
            </a:p>
          </p:txBody>
        </p:sp>
      </p:grpSp>
      <p:sp>
        <p:nvSpPr>
          <p:cNvPr id="624" name="Google Shape;624;gda7c634b4f_0_326"/>
          <p:cNvSpPr/>
          <p:nvPr/>
        </p:nvSpPr>
        <p:spPr>
          <a:xfrm>
            <a:off x="7472363" y="1943100"/>
            <a:ext cx="2286000" cy="533400"/>
          </a:xfrm>
          <a:prstGeom prst="rect">
            <a:avLst/>
          </a:prstGeom>
          <a:solidFill>
            <a:srgbClr val="FF00FF"/>
          </a:solidFill>
          <a:ln cap="flat" cmpd="sng" w="9525">
            <a:solidFill>
              <a:srgbClr val="FF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CODE (64k)</a:t>
            </a:r>
            <a:endParaRPr/>
          </a:p>
        </p:txBody>
      </p:sp>
      <p:sp>
        <p:nvSpPr>
          <p:cNvPr id="625" name="Google Shape;625;gda7c634b4f_0_326"/>
          <p:cNvSpPr/>
          <p:nvPr/>
        </p:nvSpPr>
        <p:spPr>
          <a:xfrm>
            <a:off x="7472363" y="2743200"/>
            <a:ext cx="2286000" cy="533400"/>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DATA (64K)</a:t>
            </a:r>
            <a:endParaRPr/>
          </a:p>
        </p:txBody>
      </p:sp>
      <p:sp>
        <p:nvSpPr>
          <p:cNvPr id="626" name="Google Shape;626;gda7c634b4f_0_326"/>
          <p:cNvSpPr/>
          <p:nvPr/>
        </p:nvSpPr>
        <p:spPr>
          <a:xfrm>
            <a:off x="7467600" y="3581400"/>
            <a:ext cx="2286000" cy="533400"/>
          </a:xfrm>
          <a:prstGeom prst="rect">
            <a:avLst/>
          </a:prstGeom>
          <a:solidFill>
            <a:srgbClr val="008000"/>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EXTRA (64K)</a:t>
            </a:r>
            <a:endParaRPr/>
          </a:p>
        </p:txBody>
      </p:sp>
      <p:sp>
        <p:nvSpPr>
          <p:cNvPr id="627" name="Google Shape;627;gda7c634b4f_0_326"/>
          <p:cNvSpPr/>
          <p:nvPr/>
        </p:nvSpPr>
        <p:spPr>
          <a:xfrm>
            <a:off x="7472363" y="4429125"/>
            <a:ext cx="2286000" cy="533400"/>
          </a:xfrm>
          <a:prstGeom prst="rect">
            <a:avLst/>
          </a:prstGeom>
          <a:solidFill>
            <a:schemeClr val="folHlink"/>
          </a:solidFill>
          <a:ln cap="flat" cmpd="sng" w="9525">
            <a:solidFill>
              <a:schemeClr val="fo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STACK (64K)</a:t>
            </a:r>
            <a:endParaRPr/>
          </a:p>
        </p:txBody>
      </p:sp>
      <p:sp>
        <p:nvSpPr>
          <p:cNvPr id="628" name="Google Shape;628;gda7c634b4f_0_326"/>
          <p:cNvSpPr/>
          <p:nvPr/>
        </p:nvSpPr>
        <p:spPr>
          <a:xfrm>
            <a:off x="9915525" y="838200"/>
            <a:ext cx="304800" cy="4953000"/>
          </a:xfrm>
          <a:prstGeom prst="rightBrace">
            <a:avLst>
              <a:gd fmla="val 13541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gda7c634b4f_0_326"/>
          <p:cNvSpPr txBox="1"/>
          <p:nvPr/>
        </p:nvSpPr>
        <p:spPr>
          <a:xfrm rot="5400000">
            <a:off x="9952614" y="2969250"/>
            <a:ext cx="641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 MB</a:t>
            </a:r>
            <a:endParaRPr/>
          </a:p>
        </p:txBody>
      </p:sp>
      <p:grpSp>
        <p:nvGrpSpPr>
          <p:cNvPr id="630" name="Google Shape;630;gda7c634b4f_0_326"/>
          <p:cNvGrpSpPr/>
          <p:nvPr/>
        </p:nvGrpSpPr>
        <p:grpSpPr>
          <a:xfrm>
            <a:off x="4648200" y="2286000"/>
            <a:ext cx="3121025" cy="2514600"/>
            <a:chOff x="1968" y="1440"/>
            <a:chExt cx="1966" cy="1584"/>
          </a:xfrm>
        </p:grpSpPr>
        <p:cxnSp>
          <p:nvCxnSpPr>
            <p:cNvPr id="631" name="Google Shape;631;gda7c634b4f_0_326"/>
            <p:cNvCxnSpPr/>
            <p:nvPr/>
          </p:nvCxnSpPr>
          <p:spPr>
            <a:xfrm>
              <a:off x="1968" y="1776"/>
              <a:ext cx="900" cy="0"/>
            </a:xfrm>
            <a:prstGeom prst="straightConnector1">
              <a:avLst/>
            </a:prstGeom>
            <a:noFill/>
            <a:ln cap="flat" cmpd="sng" w="38100">
              <a:solidFill>
                <a:srgbClr val="993300"/>
              </a:solidFill>
              <a:prstDash val="solid"/>
              <a:round/>
              <a:headEnd len="med" w="med" type="triangle"/>
              <a:tailEnd len="med" w="med" type="none"/>
            </a:ln>
          </p:spPr>
        </p:cxnSp>
        <p:cxnSp>
          <p:nvCxnSpPr>
            <p:cNvPr id="632" name="Google Shape;632;gda7c634b4f_0_326"/>
            <p:cNvCxnSpPr/>
            <p:nvPr/>
          </p:nvCxnSpPr>
          <p:spPr>
            <a:xfrm rot="10800000">
              <a:off x="3004" y="1476"/>
              <a:ext cx="0" cy="300"/>
            </a:xfrm>
            <a:prstGeom prst="straightConnector1">
              <a:avLst/>
            </a:prstGeom>
            <a:noFill/>
            <a:ln cap="flat" cmpd="sng" w="38100">
              <a:solidFill>
                <a:srgbClr val="993300"/>
              </a:solidFill>
              <a:prstDash val="solid"/>
              <a:round/>
              <a:headEnd len="med" w="med" type="none"/>
              <a:tailEnd len="med" w="med" type="none"/>
            </a:ln>
          </p:spPr>
        </p:cxnSp>
        <p:cxnSp>
          <p:nvCxnSpPr>
            <p:cNvPr id="633" name="Google Shape;633;gda7c634b4f_0_326"/>
            <p:cNvCxnSpPr/>
            <p:nvPr/>
          </p:nvCxnSpPr>
          <p:spPr>
            <a:xfrm>
              <a:off x="3004" y="1440"/>
              <a:ext cx="900" cy="0"/>
            </a:xfrm>
            <a:prstGeom prst="straightConnector1">
              <a:avLst/>
            </a:prstGeom>
            <a:noFill/>
            <a:ln cap="flat" cmpd="sng" w="38100">
              <a:solidFill>
                <a:srgbClr val="993300"/>
              </a:solidFill>
              <a:prstDash val="solid"/>
              <a:round/>
              <a:headEnd len="med" w="med" type="none"/>
              <a:tailEnd len="med" w="med" type="triangle"/>
            </a:ln>
          </p:spPr>
        </p:cxnSp>
        <p:cxnSp>
          <p:nvCxnSpPr>
            <p:cNvPr id="634" name="Google Shape;634;gda7c634b4f_0_326"/>
            <p:cNvCxnSpPr/>
            <p:nvPr/>
          </p:nvCxnSpPr>
          <p:spPr>
            <a:xfrm>
              <a:off x="1968" y="2100"/>
              <a:ext cx="900" cy="0"/>
            </a:xfrm>
            <a:prstGeom prst="straightConnector1">
              <a:avLst/>
            </a:prstGeom>
            <a:noFill/>
            <a:ln cap="flat" cmpd="sng" w="38100">
              <a:solidFill>
                <a:srgbClr val="993300"/>
              </a:solidFill>
              <a:prstDash val="solid"/>
              <a:round/>
              <a:headEnd len="med" w="med" type="triangle"/>
              <a:tailEnd len="med" w="med" type="none"/>
            </a:ln>
          </p:spPr>
        </p:cxnSp>
        <p:cxnSp>
          <p:nvCxnSpPr>
            <p:cNvPr id="635" name="Google Shape;635;gda7c634b4f_0_326"/>
            <p:cNvCxnSpPr/>
            <p:nvPr/>
          </p:nvCxnSpPr>
          <p:spPr>
            <a:xfrm>
              <a:off x="3004" y="2100"/>
              <a:ext cx="0" cy="0"/>
            </a:xfrm>
            <a:prstGeom prst="straightConnector1">
              <a:avLst/>
            </a:prstGeom>
            <a:noFill/>
            <a:ln cap="flat" cmpd="sng" w="38100">
              <a:solidFill>
                <a:srgbClr val="993300"/>
              </a:solidFill>
              <a:prstDash val="solid"/>
              <a:round/>
              <a:headEnd len="med" w="med" type="none"/>
              <a:tailEnd len="med" w="med" type="none"/>
            </a:ln>
          </p:spPr>
        </p:cxnSp>
        <p:cxnSp>
          <p:nvCxnSpPr>
            <p:cNvPr id="636" name="Google Shape;636;gda7c634b4f_0_326"/>
            <p:cNvCxnSpPr/>
            <p:nvPr/>
          </p:nvCxnSpPr>
          <p:spPr>
            <a:xfrm>
              <a:off x="3004" y="1968"/>
              <a:ext cx="900" cy="0"/>
            </a:xfrm>
            <a:prstGeom prst="straightConnector1">
              <a:avLst/>
            </a:prstGeom>
            <a:noFill/>
            <a:ln cap="flat" cmpd="sng" w="38100">
              <a:solidFill>
                <a:srgbClr val="993300"/>
              </a:solidFill>
              <a:prstDash val="solid"/>
              <a:round/>
              <a:headEnd len="med" w="med" type="none"/>
              <a:tailEnd len="med" w="med" type="triangle"/>
            </a:ln>
          </p:spPr>
        </p:cxnSp>
        <p:cxnSp>
          <p:nvCxnSpPr>
            <p:cNvPr id="637" name="Google Shape;637;gda7c634b4f_0_326"/>
            <p:cNvCxnSpPr/>
            <p:nvPr/>
          </p:nvCxnSpPr>
          <p:spPr>
            <a:xfrm rot="10800000">
              <a:off x="3034" y="2400"/>
              <a:ext cx="900" cy="0"/>
            </a:xfrm>
            <a:prstGeom prst="straightConnector1">
              <a:avLst/>
            </a:prstGeom>
            <a:noFill/>
            <a:ln cap="flat" cmpd="sng" w="38100">
              <a:solidFill>
                <a:srgbClr val="993300"/>
              </a:solidFill>
              <a:prstDash val="solid"/>
              <a:round/>
              <a:headEnd len="med" w="med" type="triangle"/>
              <a:tailEnd len="med" w="med" type="none"/>
            </a:ln>
          </p:spPr>
        </p:cxnSp>
        <p:cxnSp>
          <p:nvCxnSpPr>
            <p:cNvPr id="638" name="Google Shape;638;gda7c634b4f_0_326"/>
            <p:cNvCxnSpPr/>
            <p:nvPr/>
          </p:nvCxnSpPr>
          <p:spPr>
            <a:xfrm>
              <a:off x="2924" y="2400"/>
              <a:ext cx="0" cy="0"/>
            </a:xfrm>
            <a:prstGeom prst="straightConnector1">
              <a:avLst/>
            </a:prstGeom>
            <a:noFill/>
            <a:ln cap="flat" cmpd="sng" w="38100">
              <a:solidFill>
                <a:srgbClr val="993300"/>
              </a:solidFill>
              <a:prstDash val="solid"/>
              <a:round/>
              <a:headEnd len="med" w="med" type="none"/>
              <a:tailEnd len="med" w="med" type="none"/>
            </a:ln>
          </p:spPr>
        </p:cxnSp>
        <p:cxnSp>
          <p:nvCxnSpPr>
            <p:cNvPr id="639" name="Google Shape;639;gda7c634b4f_0_326"/>
            <p:cNvCxnSpPr/>
            <p:nvPr/>
          </p:nvCxnSpPr>
          <p:spPr>
            <a:xfrm rot="10800000">
              <a:off x="2023" y="2544"/>
              <a:ext cx="900" cy="0"/>
            </a:xfrm>
            <a:prstGeom prst="straightConnector1">
              <a:avLst/>
            </a:prstGeom>
            <a:noFill/>
            <a:ln cap="flat" cmpd="sng" w="38100">
              <a:solidFill>
                <a:srgbClr val="993300"/>
              </a:solidFill>
              <a:prstDash val="solid"/>
              <a:round/>
              <a:headEnd len="med" w="med" type="none"/>
              <a:tailEnd len="med" w="med" type="triangle"/>
            </a:ln>
          </p:spPr>
        </p:cxnSp>
        <p:cxnSp>
          <p:nvCxnSpPr>
            <p:cNvPr id="640" name="Google Shape;640;gda7c634b4f_0_326"/>
            <p:cNvCxnSpPr/>
            <p:nvPr/>
          </p:nvCxnSpPr>
          <p:spPr>
            <a:xfrm>
              <a:off x="2016" y="2880"/>
              <a:ext cx="900" cy="0"/>
            </a:xfrm>
            <a:prstGeom prst="straightConnector1">
              <a:avLst/>
            </a:prstGeom>
            <a:noFill/>
            <a:ln cap="flat" cmpd="sng" w="38100">
              <a:solidFill>
                <a:srgbClr val="993300"/>
              </a:solidFill>
              <a:prstDash val="solid"/>
              <a:round/>
              <a:headEnd len="med" w="med" type="triangle"/>
              <a:tailEnd len="med" w="med" type="none"/>
            </a:ln>
          </p:spPr>
        </p:cxnSp>
        <p:cxnSp>
          <p:nvCxnSpPr>
            <p:cNvPr id="641" name="Google Shape;641;gda7c634b4f_0_326"/>
            <p:cNvCxnSpPr/>
            <p:nvPr/>
          </p:nvCxnSpPr>
          <p:spPr>
            <a:xfrm>
              <a:off x="2976" y="2880"/>
              <a:ext cx="0" cy="0"/>
            </a:xfrm>
            <a:prstGeom prst="straightConnector1">
              <a:avLst/>
            </a:prstGeom>
            <a:noFill/>
            <a:ln cap="flat" cmpd="sng" w="38100">
              <a:solidFill>
                <a:srgbClr val="993300"/>
              </a:solidFill>
              <a:prstDash val="solid"/>
              <a:round/>
              <a:headEnd len="med" w="med" type="none"/>
              <a:tailEnd len="med" w="med" type="none"/>
            </a:ln>
          </p:spPr>
        </p:cxnSp>
        <p:cxnSp>
          <p:nvCxnSpPr>
            <p:cNvPr id="642" name="Google Shape;642;gda7c634b4f_0_326"/>
            <p:cNvCxnSpPr/>
            <p:nvPr/>
          </p:nvCxnSpPr>
          <p:spPr>
            <a:xfrm>
              <a:off x="2976" y="3024"/>
              <a:ext cx="900" cy="0"/>
            </a:xfrm>
            <a:prstGeom prst="straightConnector1">
              <a:avLst/>
            </a:prstGeom>
            <a:noFill/>
            <a:ln cap="flat" cmpd="sng" w="38100">
              <a:solidFill>
                <a:srgbClr val="993300"/>
              </a:solidFill>
              <a:prstDash val="solid"/>
              <a:round/>
              <a:headEnd len="med" w="med" type="none"/>
              <a:tailEnd len="med" w="med" type="triangle"/>
            </a:ln>
          </p:spPr>
        </p:cxnSp>
      </p:grpSp>
      <p:grpSp>
        <p:nvGrpSpPr>
          <p:cNvPr id="643" name="Google Shape;643;gda7c634b4f_0_326"/>
          <p:cNvGrpSpPr/>
          <p:nvPr/>
        </p:nvGrpSpPr>
        <p:grpSpPr>
          <a:xfrm>
            <a:off x="6610350" y="838200"/>
            <a:ext cx="1047750" cy="4419601"/>
            <a:chOff x="3204" y="528"/>
            <a:chExt cx="660" cy="2784"/>
          </a:xfrm>
        </p:grpSpPr>
        <p:sp>
          <p:nvSpPr>
            <p:cNvPr id="644" name="Google Shape;644;gda7c634b4f_0_326"/>
            <p:cNvSpPr txBox="1"/>
            <p:nvPr/>
          </p:nvSpPr>
          <p:spPr>
            <a:xfrm>
              <a:off x="3264" y="528"/>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00000</a:t>
              </a:r>
              <a:endParaRPr/>
            </a:p>
          </p:txBody>
        </p:sp>
        <p:sp>
          <p:nvSpPr>
            <p:cNvPr id="645" name="Google Shape;645;gda7c634b4f_0_326"/>
            <p:cNvSpPr txBox="1"/>
            <p:nvPr/>
          </p:nvSpPr>
          <p:spPr>
            <a:xfrm>
              <a:off x="3216" y="1122"/>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34BA0</a:t>
              </a:r>
              <a:endParaRPr/>
            </a:p>
          </p:txBody>
        </p:sp>
        <p:sp>
          <p:nvSpPr>
            <p:cNvPr id="646" name="Google Shape;646;gda7c634b4f_0_326"/>
            <p:cNvSpPr txBox="1"/>
            <p:nvPr/>
          </p:nvSpPr>
          <p:spPr>
            <a:xfrm>
              <a:off x="3222" y="1431"/>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44B9F</a:t>
              </a:r>
              <a:endParaRPr/>
            </a:p>
          </p:txBody>
        </p:sp>
        <p:sp>
          <p:nvSpPr>
            <p:cNvPr id="647" name="Google Shape;647;gda7c634b4f_0_326"/>
            <p:cNvSpPr txBox="1"/>
            <p:nvPr/>
          </p:nvSpPr>
          <p:spPr>
            <a:xfrm>
              <a:off x="3222" y="1650"/>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44EB0</a:t>
              </a:r>
              <a:endParaRPr/>
            </a:p>
          </p:txBody>
        </p:sp>
        <p:sp>
          <p:nvSpPr>
            <p:cNvPr id="648" name="Google Shape;648;gda7c634b4f_0_326"/>
            <p:cNvSpPr txBox="1"/>
            <p:nvPr/>
          </p:nvSpPr>
          <p:spPr>
            <a:xfrm>
              <a:off x="3204" y="1956"/>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54EAF</a:t>
              </a:r>
              <a:endParaRPr/>
            </a:p>
          </p:txBody>
        </p:sp>
        <p:sp>
          <p:nvSpPr>
            <p:cNvPr id="649" name="Google Shape;649;gda7c634b4f_0_326"/>
            <p:cNvSpPr txBox="1"/>
            <p:nvPr/>
          </p:nvSpPr>
          <p:spPr>
            <a:xfrm>
              <a:off x="3213" y="2169"/>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54EB0</a:t>
              </a:r>
              <a:endParaRPr/>
            </a:p>
          </p:txBody>
        </p:sp>
        <p:sp>
          <p:nvSpPr>
            <p:cNvPr id="650" name="Google Shape;650;gda7c634b4f_0_326"/>
            <p:cNvSpPr txBox="1"/>
            <p:nvPr/>
          </p:nvSpPr>
          <p:spPr>
            <a:xfrm>
              <a:off x="3204" y="2484"/>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64EAF</a:t>
              </a:r>
              <a:endParaRPr/>
            </a:p>
          </p:txBody>
        </p:sp>
        <p:sp>
          <p:nvSpPr>
            <p:cNvPr id="651" name="Google Shape;651;gda7c634b4f_0_326"/>
            <p:cNvSpPr txBox="1"/>
            <p:nvPr/>
          </p:nvSpPr>
          <p:spPr>
            <a:xfrm>
              <a:off x="3240" y="2706"/>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695E0</a:t>
              </a:r>
              <a:endParaRPr/>
            </a:p>
          </p:txBody>
        </p:sp>
        <p:sp>
          <p:nvSpPr>
            <p:cNvPr id="652" name="Google Shape;652;gda7c634b4f_0_326"/>
            <p:cNvSpPr txBox="1"/>
            <p:nvPr/>
          </p:nvSpPr>
          <p:spPr>
            <a:xfrm>
              <a:off x="3216" y="3012"/>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795DF</a:t>
              </a:r>
              <a:endParaRPr/>
            </a:p>
          </p:txBody>
        </p:sp>
      </p:grpSp>
      <p:sp>
        <p:nvSpPr>
          <p:cNvPr id="653" name="Google Shape;653;gda7c634b4f_0_326"/>
          <p:cNvSpPr txBox="1"/>
          <p:nvPr/>
        </p:nvSpPr>
        <p:spPr>
          <a:xfrm>
            <a:off x="7881938" y="309563"/>
            <a:ext cx="2133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752B8"/>
                </a:solidFill>
                <a:latin typeface="Calibri"/>
                <a:ea typeface="Calibri"/>
                <a:cs typeface="Calibri"/>
                <a:sym typeface="Calibri"/>
              </a:rPr>
              <a:t>MEMORY</a:t>
            </a:r>
            <a:endParaRPr/>
          </a:p>
        </p:txBody>
      </p:sp>
      <p:pic>
        <p:nvPicPr>
          <p:cNvPr descr="Image result for Physical Memory organization of 8086" id="654" name="Google Shape;654;gda7c634b4f_0_326"/>
          <p:cNvPicPr preferRelativeResize="0"/>
          <p:nvPr/>
        </p:nvPicPr>
        <p:blipFill rotWithShape="1">
          <a:blip r:embed="rId3">
            <a:alphaModFix/>
          </a:blip>
          <a:srcRect b="0" l="0" r="0" t="0"/>
          <a:stretch/>
        </p:blipFill>
        <p:spPr>
          <a:xfrm>
            <a:off x="1676400" y="914400"/>
            <a:ext cx="8458202" cy="4572000"/>
          </a:xfrm>
          <a:prstGeom prst="rect">
            <a:avLst/>
          </a:prstGeom>
          <a:noFill/>
          <a:ln>
            <a:noFill/>
          </a:ln>
        </p:spPr>
      </p:pic>
      <p:sp>
        <p:nvSpPr>
          <p:cNvPr id="655" name="Google Shape;655;gda7c634b4f_0_326"/>
          <p:cNvSpPr txBox="1"/>
          <p:nvPr/>
        </p:nvSpPr>
        <p:spPr>
          <a:xfrm>
            <a:off x="1828800" y="5791200"/>
            <a:ext cx="8077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Figure 5:[4]</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da7c634b4f_0_370"/>
          <p:cNvSpPr txBox="1"/>
          <p:nvPr>
            <p:ph type="title"/>
          </p:nvPr>
        </p:nvSpPr>
        <p:spPr>
          <a:xfrm>
            <a:off x="2884043" y="308228"/>
            <a:ext cx="6423900" cy="6966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0" rtl="0" algn="ctr">
              <a:lnSpc>
                <a:spcPct val="100000"/>
              </a:lnSpc>
              <a:spcBef>
                <a:spcPts val="0"/>
              </a:spcBef>
              <a:spcAft>
                <a:spcPts val="0"/>
              </a:spcAft>
              <a:buNone/>
            </a:pPr>
            <a:r>
              <a:rPr lang="en-US" sz="4400">
                <a:latin typeface="Arial"/>
                <a:ea typeface="Arial"/>
                <a:cs typeface="Arial"/>
                <a:sym typeface="Arial"/>
              </a:rPr>
              <a:t>Memory Segmentation</a:t>
            </a:r>
            <a:endParaRPr sz="4400">
              <a:latin typeface="Arial"/>
              <a:ea typeface="Arial"/>
              <a:cs typeface="Arial"/>
              <a:sym typeface="Arial"/>
            </a:endParaRPr>
          </a:p>
        </p:txBody>
      </p:sp>
      <p:sp>
        <p:nvSpPr>
          <p:cNvPr id="661" name="Google Shape;661;gda7c634b4f_0_370"/>
          <p:cNvSpPr txBox="1"/>
          <p:nvPr/>
        </p:nvSpPr>
        <p:spPr>
          <a:xfrm>
            <a:off x="916939" y="1793493"/>
            <a:ext cx="6371700" cy="3446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chemeClr val="dk1"/>
                </a:solidFill>
                <a:latin typeface="Arial"/>
                <a:ea typeface="Arial"/>
                <a:cs typeface="Arial"/>
                <a:sym typeface="Arial"/>
              </a:rPr>
              <a:t>8086 memory is divided into four segments.</a:t>
            </a:r>
            <a:endParaRPr sz="2800">
              <a:solidFill>
                <a:schemeClr val="dk1"/>
              </a:solidFill>
              <a:latin typeface="Arial"/>
              <a:ea typeface="Arial"/>
              <a:cs typeface="Arial"/>
              <a:sym typeface="Arial"/>
            </a:endParaRPr>
          </a:p>
          <a:p>
            <a:pPr indent="0" lvl="0" marL="0" marR="0" rtl="0" algn="l">
              <a:lnSpc>
                <a:spcPct val="100000"/>
              </a:lnSpc>
              <a:spcBef>
                <a:spcPts val="55"/>
              </a:spcBef>
              <a:spcAft>
                <a:spcPts val="0"/>
              </a:spcAft>
              <a:buNone/>
            </a:pPr>
            <a:r>
              <a:t/>
            </a:r>
            <a:endParaRPr sz="3800">
              <a:solidFill>
                <a:schemeClr val="dk1"/>
              </a:solidFill>
              <a:latin typeface="Arial"/>
              <a:ea typeface="Arial"/>
              <a:cs typeface="Arial"/>
              <a:sym typeface="Arial"/>
            </a:endParaRPr>
          </a:p>
          <a:p>
            <a:pPr indent="-229234"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Extra Segment</a:t>
            </a:r>
            <a:endParaRPr sz="2800">
              <a:solidFill>
                <a:schemeClr val="dk1"/>
              </a:solidFill>
              <a:latin typeface="Arial"/>
              <a:ea typeface="Arial"/>
              <a:cs typeface="Arial"/>
              <a:sym typeface="Arial"/>
            </a:endParaRPr>
          </a:p>
          <a:p>
            <a:pPr indent="-229234" lvl="0" marL="241300" marR="0" rtl="0" algn="l">
              <a:lnSpc>
                <a:spcPct val="100000"/>
              </a:lnSpc>
              <a:spcBef>
                <a:spcPts val="660"/>
              </a:spcBef>
              <a:spcAft>
                <a:spcPts val="0"/>
              </a:spcAft>
              <a:buClr>
                <a:schemeClr val="dk1"/>
              </a:buClr>
              <a:buSzPts val="2800"/>
              <a:buFont typeface="Arial"/>
              <a:buChar char="•"/>
            </a:pPr>
            <a:r>
              <a:rPr lang="en-US" sz="2800">
                <a:solidFill>
                  <a:schemeClr val="dk1"/>
                </a:solidFill>
                <a:latin typeface="Arial"/>
                <a:ea typeface="Arial"/>
                <a:cs typeface="Arial"/>
                <a:sym typeface="Arial"/>
              </a:rPr>
              <a:t>Stack Segment</a:t>
            </a:r>
            <a:endParaRPr sz="2800">
              <a:solidFill>
                <a:schemeClr val="dk1"/>
              </a:solidFill>
              <a:latin typeface="Arial"/>
              <a:ea typeface="Arial"/>
              <a:cs typeface="Arial"/>
              <a:sym typeface="Arial"/>
            </a:endParaRPr>
          </a:p>
          <a:p>
            <a:pPr indent="-229234" lvl="0" marL="241300" marR="0" rtl="0" algn="l">
              <a:lnSpc>
                <a:spcPct val="100000"/>
              </a:lnSpc>
              <a:spcBef>
                <a:spcPts val="675"/>
              </a:spcBef>
              <a:spcAft>
                <a:spcPts val="0"/>
              </a:spcAft>
              <a:buClr>
                <a:schemeClr val="dk1"/>
              </a:buClr>
              <a:buSzPts val="2800"/>
              <a:buFont typeface="Arial"/>
              <a:buChar char="•"/>
            </a:pPr>
            <a:r>
              <a:rPr lang="en-US" sz="2800">
                <a:solidFill>
                  <a:schemeClr val="dk1"/>
                </a:solidFill>
                <a:latin typeface="Arial"/>
                <a:ea typeface="Arial"/>
                <a:cs typeface="Arial"/>
                <a:sym typeface="Arial"/>
              </a:rPr>
              <a:t>Code Segment</a:t>
            </a:r>
            <a:endParaRPr sz="2800">
              <a:solidFill>
                <a:schemeClr val="dk1"/>
              </a:solidFill>
              <a:latin typeface="Arial"/>
              <a:ea typeface="Arial"/>
              <a:cs typeface="Arial"/>
              <a:sym typeface="Arial"/>
            </a:endParaRPr>
          </a:p>
          <a:p>
            <a:pPr indent="-229234" lvl="0" marL="241300" marR="0" rtl="0" algn="l">
              <a:lnSpc>
                <a:spcPct val="100000"/>
              </a:lnSpc>
              <a:spcBef>
                <a:spcPts val="660"/>
              </a:spcBef>
              <a:spcAft>
                <a:spcPts val="0"/>
              </a:spcAft>
              <a:buClr>
                <a:schemeClr val="dk1"/>
              </a:buClr>
              <a:buSzPts val="2800"/>
              <a:buFont typeface="Arial"/>
              <a:buChar char="•"/>
            </a:pPr>
            <a:r>
              <a:rPr lang="en-US" sz="2800">
                <a:solidFill>
                  <a:schemeClr val="dk1"/>
                </a:solidFill>
                <a:latin typeface="Arial"/>
                <a:ea typeface="Arial"/>
                <a:cs typeface="Arial"/>
                <a:sym typeface="Arial"/>
              </a:rPr>
              <a:t>Data Segment</a:t>
            </a:r>
            <a:endParaRPr sz="2800">
              <a:solidFill>
                <a:schemeClr val="dk1"/>
              </a:solidFill>
              <a:latin typeface="Arial"/>
              <a:ea typeface="Arial"/>
              <a:cs typeface="Arial"/>
              <a:sym typeface="Arial"/>
            </a:endParaRPr>
          </a:p>
        </p:txBody>
      </p:sp>
      <p:sp>
        <p:nvSpPr>
          <p:cNvPr id="662" name="Google Shape;662;gda7c634b4f_0_370"/>
          <p:cNvSpPr/>
          <p:nvPr/>
        </p:nvSpPr>
        <p:spPr>
          <a:xfrm>
            <a:off x="4238243" y="2232660"/>
            <a:ext cx="6908400" cy="4361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gda7c634b4f_0_370"/>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800">
              <a:latin typeface="Calibri"/>
              <a:ea typeface="Calibri"/>
              <a:cs typeface="Calibri"/>
              <a:sym typeface="Calibri"/>
            </a:endParaRPr>
          </a:p>
        </p:txBody>
      </p:sp>
      <p:sp>
        <p:nvSpPr>
          <p:cNvPr id="664" name="Google Shape;664;gda7c634b4f_0_370"/>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7"/>
          <p:cNvSpPr txBox="1"/>
          <p:nvPr>
            <p:ph type="title"/>
          </p:nvPr>
        </p:nvSpPr>
        <p:spPr>
          <a:xfrm>
            <a:off x="2884043" y="308228"/>
            <a:ext cx="6423900" cy="696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3600">
                <a:latin typeface="Times New Roman"/>
                <a:ea typeface="Times New Roman"/>
                <a:cs typeface="Times New Roman"/>
                <a:sym typeface="Times New Roman"/>
              </a:rPr>
              <a:t>What is a Microprocessor?</a:t>
            </a:r>
            <a:endParaRPr b="1" sz="3600">
              <a:latin typeface="Times New Roman"/>
              <a:ea typeface="Times New Roman"/>
              <a:cs typeface="Times New Roman"/>
              <a:sym typeface="Times New Roman"/>
            </a:endParaRPr>
          </a:p>
        </p:txBody>
      </p:sp>
      <p:sp>
        <p:nvSpPr>
          <p:cNvPr id="134" name="Google Shape;134;p7"/>
          <p:cNvSpPr txBox="1"/>
          <p:nvPr>
            <p:ph idx="1" type="body"/>
          </p:nvPr>
        </p:nvSpPr>
        <p:spPr>
          <a:xfrm>
            <a:off x="2333370" y="2024812"/>
            <a:ext cx="8647500" cy="1769700"/>
          </a:xfrm>
          <a:prstGeom prst="rect">
            <a:avLst/>
          </a:prstGeom>
          <a:noFill/>
          <a:ln>
            <a:noFill/>
          </a:ln>
        </p:spPr>
        <p:txBody>
          <a:bodyPr anchorCtr="0" anchor="t" bIns="0" lIns="0" spcFirstLastPara="1" rIns="0" wrap="square" tIns="0">
            <a:spAutoFit/>
          </a:bodyPr>
          <a:lstStyle/>
          <a:p>
            <a:pPr indent="-343535" lvl="0" marL="355600" marR="5080" rtl="0" algn="l">
              <a:lnSpc>
                <a:spcPct val="100000"/>
              </a:lnSpc>
              <a:spcBef>
                <a:spcPts val="0"/>
              </a:spcBef>
              <a:spcAft>
                <a:spcPts val="0"/>
              </a:spcAft>
              <a:buNone/>
            </a:pPr>
            <a:r>
              <a:rPr lang="en-US" sz="2800">
                <a:latin typeface="Times New Roman"/>
                <a:ea typeface="Times New Roman"/>
                <a:cs typeface="Times New Roman"/>
                <a:sym typeface="Times New Roman"/>
              </a:rPr>
              <a:t>The word comes from the combination micro and  processor.</a:t>
            </a:r>
            <a:endParaRPr sz="2800">
              <a:latin typeface="Times New Roman"/>
              <a:ea typeface="Times New Roman"/>
              <a:cs typeface="Times New Roman"/>
              <a:sym typeface="Times New Roman"/>
            </a:endParaRPr>
          </a:p>
          <a:p>
            <a:pPr indent="-286385" lvl="1" marL="755650" marR="164465" rtl="0" algn="l">
              <a:lnSpc>
                <a:spcPct val="100000"/>
              </a:lnSpc>
              <a:spcBef>
                <a:spcPts val="585"/>
              </a:spcBef>
              <a:spcAft>
                <a:spcPts val="0"/>
              </a:spcAft>
              <a:buSzPts val="2800"/>
              <a:buFont typeface="Times New Roman"/>
              <a:buChar char="–"/>
            </a:pPr>
            <a:r>
              <a:rPr lang="en-US" sz="2800">
                <a:latin typeface="Times New Roman"/>
                <a:ea typeface="Times New Roman"/>
                <a:cs typeface="Times New Roman"/>
                <a:sym typeface="Times New Roman"/>
              </a:rPr>
              <a:t>Processor means a device that processes whatever comes as an input. In  this context processor means a device that processes  numbers, specifically binary numbers, 0’s and 1’s.</a:t>
            </a:r>
            <a:endParaRPr sz="2800">
              <a:latin typeface="Times New Roman"/>
              <a:ea typeface="Times New Roman"/>
              <a:cs typeface="Times New Roman"/>
              <a:sym typeface="Times New Roman"/>
            </a:endParaRPr>
          </a:p>
          <a:p>
            <a:pPr indent="-286385" lvl="1" marL="755650" marR="164465" rtl="0" algn="l">
              <a:lnSpc>
                <a:spcPct val="100000"/>
              </a:lnSpc>
              <a:spcBef>
                <a:spcPts val="585"/>
              </a:spcBef>
              <a:spcAft>
                <a:spcPts val="0"/>
              </a:spcAft>
              <a:buSzPts val="2800"/>
              <a:buFont typeface="Times New Roman"/>
              <a:buChar char="–"/>
            </a:pPr>
            <a:r>
              <a:rPr lang="en-US" sz="2800">
                <a:latin typeface="Times New Roman"/>
                <a:ea typeface="Times New Roman"/>
                <a:cs typeface="Times New Roman"/>
                <a:sym typeface="Times New Roman"/>
              </a:rPr>
              <a:t>To process means to manipulate. It is a general term that  describes all manipulation. Again in this content, it means to  perform certain operations on the numbers that depend on the  microprocessor’s design.</a:t>
            </a:r>
            <a:endParaRPr sz="2800">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sp>
        <p:nvSpPr>
          <p:cNvPr id="135" name="Google Shape;135;p7"/>
          <p:cNvSpPr txBox="1"/>
          <p:nvPr>
            <p:ph idx="12" type="sldNum"/>
          </p:nvPr>
        </p:nvSpPr>
        <p:spPr>
          <a:xfrm>
            <a:off x="8778240" y="6377940"/>
            <a:ext cx="2804100" cy="2001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8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da7c634b4f_0_377"/>
          <p:cNvSpPr txBox="1"/>
          <p:nvPr>
            <p:ph type="title"/>
          </p:nvPr>
        </p:nvSpPr>
        <p:spPr>
          <a:xfrm>
            <a:off x="838200" y="359663"/>
            <a:ext cx="10515600" cy="9153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0" rtl="0" algn="ctr">
              <a:lnSpc>
                <a:spcPct val="100000"/>
              </a:lnSpc>
              <a:spcBef>
                <a:spcPts val="0"/>
              </a:spcBef>
              <a:spcAft>
                <a:spcPts val="0"/>
              </a:spcAft>
              <a:buNone/>
            </a:pPr>
            <a:r>
              <a:rPr lang="en-US" sz="4400">
                <a:latin typeface="Arial"/>
                <a:ea typeface="Arial"/>
                <a:cs typeface="Arial"/>
                <a:sym typeface="Arial"/>
              </a:rPr>
              <a:t>8086 Registers</a:t>
            </a:r>
            <a:endParaRPr sz="4400">
              <a:latin typeface="Arial"/>
              <a:ea typeface="Arial"/>
              <a:cs typeface="Arial"/>
              <a:sym typeface="Arial"/>
            </a:endParaRPr>
          </a:p>
        </p:txBody>
      </p:sp>
      <p:grpSp>
        <p:nvGrpSpPr>
          <p:cNvPr id="670" name="Google Shape;670;gda7c634b4f_0_377"/>
          <p:cNvGrpSpPr/>
          <p:nvPr/>
        </p:nvGrpSpPr>
        <p:grpSpPr>
          <a:xfrm>
            <a:off x="1095755" y="1926335"/>
            <a:ext cx="10049269" cy="4076700"/>
            <a:chOff x="1095755" y="1926335"/>
            <a:chExt cx="10049269" cy="4076700"/>
          </a:xfrm>
        </p:grpSpPr>
        <p:sp>
          <p:nvSpPr>
            <p:cNvPr id="671" name="Google Shape;671;gda7c634b4f_0_377"/>
            <p:cNvSpPr/>
            <p:nvPr/>
          </p:nvSpPr>
          <p:spPr>
            <a:xfrm>
              <a:off x="8421624" y="2414015"/>
              <a:ext cx="2723400" cy="2869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gda7c634b4f_0_377"/>
            <p:cNvSpPr/>
            <p:nvPr/>
          </p:nvSpPr>
          <p:spPr>
            <a:xfrm>
              <a:off x="1095755" y="1926335"/>
              <a:ext cx="6413100" cy="407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3" name="Google Shape;673;gda7c634b4f_0_377"/>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8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da7c634b4f_0_385"/>
          <p:cNvSpPr txBox="1"/>
          <p:nvPr>
            <p:ph type="title"/>
          </p:nvPr>
        </p:nvSpPr>
        <p:spPr>
          <a:xfrm>
            <a:off x="2884043" y="308228"/>
            <a:ext cx="6423900" cy="696600"/>
          </a:xfrm>
          <a:prstGeom prst="rect">
            <a:avLst/>
          </a:prstGeom>
          <a:noFill/>
          <a:ln>
            <a:noFill/>
          </a:ln>
          <a:effectLst>
            <a:outerShdw rotWithShape="0" algn="ctr" dir="2700000" dist="35921">
              <a:schemeClr val="lt2"/>
            </a:outerShdw>
          </a:effectLst>
        </p:spPr>
        <p:txBody>
          <a:bodyPr anchorCtr="0" anchor="t" bIns="0" lIns="0" spcFirstLastPara="1" rIns="0" wrap="square" tIns="0">
            <a:noAutofit/>
          </a:bodyPr>
          <a:lstStyle/>
          <a:p>
            <a:pPr indent="0" lvl="0" marL="0" rtl="0" algn="l">
              <a:spcBef>
                <a:spcPts val="0"/>
              </a:spcBef>
              <a:spcAft>
                <a:spcPts val="0"/>
              </a:spcAft>
              <a:buNone/>
            </a:pPr>
            <a:r>
              <a:rPr lang="en-US"/>
              <a:t>How to find base address?</a:t>
            </a:r>
            <a:endParaRPr b="1"/>
          </a:p>
        </p:txBody>
      </p:sp>
      <p:sp>
        <p:nvSpPr>
          <p:cNvPr id="679" name="Google Shape;679;gda7c634b4f_0_385"/>
          <p:cNvSpPr txBox="1"/>
          <p:nvPr>
            <p:ph idx="1" type="body"/>
          </p:nvPr>
        </p:nvSpPr>
        <p:spPr>
          <a:xfrm>
            <a:off x="2333370" y="2024812"/>
            <a:ext cx="8647500" cy="17697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lang="en-US" sz="2800">
                <a:latin typeface="Times New Roman"/>
                <a:ea typeface="Times New Roman"/>
                <a:cs typeface="Times New Roman"/>
                <a:sym typeface="Times New Roman"/>
              </a:rPr>
              <a:t>Base address of any segment can be obtained by adding four binary 0’s to the right portion of the content of corresponding segment register</a:t>
            </a:r>
            <a:endParaRPr/>
          </a:p>
          <a:p>
            <a:pPr indent="0" lvl="0" marL="0" rtl="0" algn="l">
              <a:lnSpc>
                <a:spcPct val="90000"/>
              </a:lnSpc>
              <a:spcBef>
                <a:spcPts val="1600"/>
              </a:spcBef>
              <a:spcAft>
                <a:spcPts val="0"/>
              </a:spcAft>
              <a:buNone/>
            </a:pPr>
            <a:r>
              <a:t/>
            </a:r>
            <a:endParaRPr sz="2800">
              <a:latin typeface="Times New Roman"/>
              <a:ea typeface="Times New Roman"/>
              <a:cs typeface="Times New Roman"/>
              <a:sym typeface="Times New Roman"/>
            </a:endParaRPr>
          </a:p>
          <a:p>
            <a:pPr indent="0" lvl="0" marL="0" rtl="0" algn="l">
              <a:lnSpc>
                <a:spcPct val="90000"/>
              </a:lnSpc>
              <a:spcBef>
                <a:spcPts val="1600"/>
              </a:spcBef>
              <a:spcAft>
                <a:spcPts val="0"/>
              </a:spcAft>
              <a:buNone/>
            </a:pPr>
            <a:r>
              <a:rPr lang="en-US" sz="2800">
                <a:latin typeface="Times New Roman"/>
                <a:ea typeface="Times New Roman"/>
                <a:cs typeface="Times New Roman"/>
                <a:sym typeface="Times New Roman"/>
              </a:rPr>
              <a:t>It is like shifting the content of the segment registers to the right by 4 bits.</a:t>
            </a:r>
            <a:endParaRPr/>
          </a:p>
          <a:p>
            <a:pPr indent="0" lvl="0" marL="0" rtl="0" algn="l">
              <a:lnSpc>
                <a:spcPct val="90000"/>
              </a:lnSpc>
              <a:spcBef>
                <a:spcPts val="1600"/>
              </a:spcBef>
              <a:spcAft>
                <a:spcPts val="0"/>
              </a:spcAft>
              <a:buNone/>
            </a:pPr>
            <a:r>
              <a:t/>
            </a:r>
            <a:endParaRPr sz="2800">
              <a:latin typeface="Times New Roman"/>
              <a:ea typeface="Times New Roman"/>
              <a:cs typeface="Times New Roman"/>
              <a:sym typeface="Times New Roman"/>
            </a:endParaRPr>
          </a:p>
          <a:p>
            <a:pPr indent="0" lvl="0" marL="0" rtl="0" algn="l">
              <a:lnSpc>
                <a:spcPct val="90000"/>
              </a:lnSpc>
              <a:spcBef>
                <a:spcPts val="1600"/>
              </a:spcBef>
              <a:spcAft>
                <a:spcPts val="0"/>
              </a:spcAft>
              <a:buNone/>
            </a:pPr>
            <a:r>
              <a:rPr lang="en-US" sz="2800">
                <a:latin typeface="Times New Roman"/>
                <a:ea typeface="Times New Roman"/>
                <a:cs typeface="Times New Roman"/>
                <a:sym typeface="Times New Roman"/>
              </a:rPr>
              <a:t>E.g: If the value of CS is 2000H , base address of CS is obtained by adding 4 binary digits or 1 Hexadecimal zero to the content of CS : 20000H</a:t>
            </a:r>
            <a:endParaRPr/>
          </a:p>
          <a:p>
            <a:pPr indent="0" lvl="6" marL="2743200" rtl="0" algn="l">
              <a:lnSpc>
                <a:spcPct val="90000"/>
              </a:lnSpc>
              <a:spcBef>
                <a:spcPts val="1600"/>
              </a:spcBef>
              <a:spcAft>
                <a:spcPts val="0"/>
              </a:spcAft>
              <a:buNone/>
            </a:pPr>
            <a:r>
              <a:rPr b="1" lang="en-US" sz="2800">
                <a:latin typeface="Times New Roman"/>
                <a:ea typeface="Times New Roman"/>
                <a:cs typeface="Times New Roman"/>
                <a:sym typeface="Times New Roman"/>
              </a:rPr>
              <a:t>Formula : BA*10H</a:t>
            </a:r>
            <a:endParaRPr/>
          </a:p>
          <a:p>
            <a:pPr indent="0" lvl="0" marL="0" rtl="0" algn="l">
              <a:lnSpc>
                <a:spcPct val="90000"/>
              </a:lnSpc>
              <a:spcBef>
                <a:spcPts val="1600"/>
              </a:spcBef>
              <a:spcAft>
                <a:spcPts val="1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da7c634b4f_0_391"/>
          <p:cNvSpPr txBox="1"/>
          <p:nvPr>
            <p:ph idx="1" type="body"/>
          </p:nvPr>
        </p:nvSpPr>
        <p:spPr>
          <a:xfrm>
            <a:off x="2333370" y="2024812"/>
            <a:ext cx="8647500" cy="17697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1600"/>
              </a:spcAft>
              <a:buNone/>
            </a:pPr>
            <a:r>
              <a:rPr b="1" lang="en-US"/>
              <a:t>The following examples shows the CS:IP scheme of address formation:</a:t>
            </a:r>
            <a:endParaRPr/>
          </a:p>
        </p:txBody>
      </p:sp>
      <p:sp>
        <p:nvSpPr>
          <p:cNvPr id="685" name="Google Shape;685;gda7c634b4f_0_391"/>
          <p:cNvSpPr/>
          <p:nvPr/>
        </p:nvSpPr>
        <p:spPr>
          <a:xfrm>
            <a:off x="1676400" y="2438400"/>
            <a:ext cx="3657600" cy="1143000"/>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Inserting a hexadecimal 0H (0000B)</a:t>
            </a:r>
            <a:endParaRPr/>
          </a:p>
          <a:p>
            <a:pPr indent="0" lvl="0" marL="0" marR="0" rtl="0" algn="ctr">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 with the CSR or shifting the CSR</a:t>
            </a:r>
            <a:endParaRPr/>
          </a:p>
          <a:p>
            <a:pPr indent="0" lvl="0" marL="0" marR="0" rtl="0" algn="ctr">
              <a:spcBef>
                <a:spcPts val="0"/>
              </a:spcBef>
              <a:spcAft>
                <a:spcPts val="0"/>
              </a:spcAft>
              <a:buNone/>
            </a:pPr>
            <a:r>
              <a:t/>
            </a:r>
            <a:endParaRPr b="1" sz="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four binary digits left</a:t>
            </a:r>
            <a:endParaRPr/>
          </a:p>
        </p:txBody>
      </p:sp>
      <p:grpSp>
        <p:nvGrpSpPr>
          <p:cNvPr id="686" name="Google Shape;686;gda7c634b4f_0_391"/>
          <p:cNvGrpSpPr/>
          <p:nvPr/>
        </p:nvGrpSpPr>
        <p:grpSpPr>
          <a:xfrm>
            <a:off x="1219200" y="1828800"/>
            <a:ext cx="8861714" cy="4497918"/>
            <a:chOff x="192" y="864"/>
            <a:chExt cx="5160" cy="2931"/>
          </a:xfrm>
        </p:grpSpPr>
        <p:sp>
          <p:nvSpPr>
            <p:cNvPr id="687" name="Google Shape;687;gda7c634b4f_0_391"/>
            <p:cNvSpPr/>
            <p:nvPr/>
          </p:nvSpPr>
          <p:spPr>
            <a:xfrm>
              <a:off x="192" y="2544"/>
              <a:ext cx="2700" cy="12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3 4 B A </a:t>
              </a:r>
              <a:r>
                <a:rPr b="1" lang="en-US" sz="2800">
                  <a:solidFill>
                    <a:srgbClr val="FF0066"/>
                  </a:solidFill>
                  <a:latin typeface="Calibri"/>
                  <a:ea typeface="Calibri"/>
                  <a:cs typeface="Calibri"/>
                  <a:sym typeface="Calibri"/>
                </a:rPr>
                <a:t>0</a:t>
              </a:r>
              <a:r>
                <a:rPr b="1" lang="en-US" sz="2800">
                  <a:solidFill>
                    <a:schemeClr val="dk1"/>
                  </a:solidFill>
                  <a:latin typeface="Calibri"/>
                  <a:ea typeface="Calibri"/>
                  <a:cs typeface="Calibri"/>
                  <a:sym typeface="Calibri"/>
                </a:rPr>
                <a:t> ( C S ) +</a:t>
              </a:r>
              <a:endParaRPr/>
            </a:p>
            <a:p>
              <a:pPr indent="0" lvl="0" marL="0" marR="0" rtl="0" algn="ctr">
                <a:spcBef>
                  <a:spcPts val="0"/>
                </a:spcBef>
                <a:spcAft>
                  <a:spcPts val="0"/>
                </a:spcAft>
                <a:buNone/>
              </a:pPr>
              <a:r>
                <a:rPr b="1" lang="en-US" sz="2800">
                  <a:solidFill>
                    <a:schemeClr val="dk1"/>
                  </a:solidFill>
                  <a:latin typeface="Calibri"/>
                  <a:ea typeface="Calibri"/>
                  <a:cs typeface="Calibri"/>
                  <a:sym typeface="Calibri"/>
                </a:rPr>
                <a:t>8 A B 4 ( I P )</a:t>
              </a:r>
              <a:endParaRPr/>
            </a:p>
            <a:p>
              <a:pPr indent="0" lvl="0" marL="0" marR="0" rtl="0" algn="ctr">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2800">
                  <a:solidFill>
                    <a:schemeClr val="dk1"/>
                  </a:solidFill>
                  <a:latin typeface="Calibri"/>
                  <a:ea typeface="Calibri"/>
                  <a:cs typeface="Calibri"/>
                  <a:sym typeface="Calibri"/>
                </a:rPr>
                <a:t>  3 D 6 5  4 </a:t>
              </a:r>
              <a:r>
                <a:rPr b="1" lang="en-US" sz="1800">
                  <a:solidFill>
                    <a:schemeClr val="dk1"/>
                  </a:solidFill>
                  <a:latin typeface="Calibri"/>
                  <a:ea typeface="Calibri"/>
                  <a:cs typeface="Calibri"/>
                  <a:sym typeface="Calibri"/>
                </a:rPr>
                <a:t>(next address)</a:t>
              </a:r>
              <a:endParaRPr/>
            </a:p>
          </p:txBody>
        </p:sp>
        <p:grpSp>
          <p:nvGrpSpPr>
            <p:cNvPr id="688" name="Google Shape;688;gda7c634b4f_0_391"/>
            <p:cNvGrpSpPr/>
            <p:nvPr/>
          </p:nvGrpSpPr>
          <p:grpSpPr>
            <a:xfrm>
              <a:off x="381" y="864"/>
              <a:ext cx="4971" cy="2931"/>
              <a:chOff x="381" y="864"/>
              <a:chExt cx="4971" cy="2931"/>
            </a:xfrm>
          </p:grpSpPr>
          <p:sp>
            <p:nvSpPr>
              <p:cNvPr id="689" name="Google Shape;689;gda7c634b4f_0_391"/>
              <p:cNvSpPr/>
              <p:nvPr/>
            </p:nvSpPr>
            <p:spPr>
              <a:xfrm>
                <a:off x="720" y="864"/>
                <a:ext cx="900" cy="300"/>
              </a:xfrm>
              <a:prstGeom prst="rect">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34BA</a:t>
                </a:r>
                <a:endParaRPr/>
              </a:p>
            </p:txBody>
          </p:sp>
          <p:sp>
            <p:nvSpPr>
              <p:cNvPr id="690" name="Google Shape;690;gda7c634b4f_0_391"/>
              <p:cNvSpPr/>
              <p:nvPr/>
            </p:nvSpPr>
            <p:spPr>
              <a:xfrm>
                <a:off x="2304" y="882"/>
                <a:ext cx="900" cy="300"/>
              </a:xfrm>
              <a:prstGeom prst="rect">
                <a:avLst/>
              </a:prstGeom>
              <a:solidFill>
                <a:srgbClr val="FFC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8AB4</a:t>
                </a:r>
                <a:endParaRPr/>
              </a:p>
            </p:txBody>
          </p:sp>
          <p:sp>
            <p:nvSpPr>
              <p:cNvPr id="691" name="Google Shape;691;gda7c634b4f_0_391"/>
              <p:cNvSpPr/>
              <p:nvPr/>
            </p:nvSpPr>
            <p:spPr>
              <a:xfrm>
                <a:off x="3552" y="1392"/>
                <a:ext cx="1800" cy="2400"/>
              </a:xfrm>
              <a:prstGeom prst="rect">
                <a:avLst/>
              </a:prstGeom>
              <a:gradFill>
                <a:gsLst>
                  <a:gs pos="0">
                    <a:srgbClr val="5F5F5F"/>
                  </a:gs>
                  <a:gs pos="100000">
                    <a:srgbClr val="2C2C2C"/>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gda7c634b4f_0_391"/>
              <p:cNvSpPr/>
              <p:nvPr/>
            </p:nvSpPr>
            <p:spPr>
              <a:xfrm>
                <a:off x="3552" y="2304"/>
                <a:ext cx="1800" cy="300"/>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gda7c634b4f_0_391"/>
              <p:cNvSpPr txBox="1"/>
              <p:nvPr/>
            </p:nvSpPr>
            <p:spPr>
              <a:xfrm>
                <a:off x="381" y="873"/>
                <a:ext cx="3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CS</a:t>
                </a:r>
                <a:endParaRPr/>
              </a:p>
            </p:txBody>
          </p:sp>
          <p:sp>
            <p:nvSpPr>
              <p:cNvPr id="694" name="Google Shape;694;gda7c634b4f_0_391"/>
              <p:cNvSpPr txBox="1"/>
              <p:nvPr/>
            </p:nvSpPr>
            <p:spPr>
              <a:xfrm>
                <a:off x="2022" y="864"/>
                <a:ext cx="3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66"/>
                    </a:solidFill>
                    <a:latin typeface="Calibri"/>
                    <a:ea typeface="Calibri"/>
                    <a:cs typeface="Calibri"/>
                    <a:sym typeface="Calibri"/>
                  </a:rPr>
                  <a:t>IP</a:t>
                </a:r>
                <a:endParaRPr/>
              </a:p>
            </p:txBody>
          </p:sp>
          <p:sp>
            <p:nvSpPr>
              <p:cNvPr id="695" name="Google Shape;695;gda7c634b4f_0_391"/>
              <p:cNvSpPr txBox="1"/>
              <p:nvPr/>
            </p:nvSpPr>
            <p:spPr>
              <a:xfrm>
                <a:off x="2955" y="1296"/>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66"/>
                    </a:solidFill>
                    <a:latin typeface="Calibri"/>
                    <a:ea typeface="Calibri"/>
                    <a:cs typeface="Calibri"/>
                    <a:sym typeface="Calibri"/>
                  </a:rPr>
                  <a:t>34BA0</a:t>
                </a:r>
                <a:endParaRPr/>
              </a:p>
            </p:txBody>
          </p:sp>
          <p:sp>
            <p:nvSpPr>
              <p:cNvPr id="696" name="Google Shape;696;gda7c634b4f_0_391"/>
              <p:cNvSpPr txBox="1"/>
              <p:nvPr/>
            </p:nvSpPr>
            <p:spPr>
              <a:xfrm>
                <a:off x="2976" y="2199"/>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66"/>
                    </a:solidFill>
                    <a:latin typeface="Calibri"/>
                    <a:ea typeface="Calibri"/>
                    <a:cs typeface="Calibri"/>
                    <a:sym typeface="Calibri"/>
                  </a:rPr>
                  <a:t>3D645</a:t>
                </a:r>
                <a:endParaRPr/>
              </a:p>
            </p:txBody>
          </p:sp>
          <p:sp>
            <p:nvSpPr>
              <p:cNvPr id="697" name="Google Shape;697;gda7c634b4f_0_391"/>
              <p:cNvSpPr txBox="1"/>
              <p:nvPr/>
            </p:nvSpPr>
            <p:spPr>
              <a:xfrm>
                <a:off x="2976" y="3495"/>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66"/>
                    </a:solidFill>
                    <a:latin typeface="Calibri"/>
                    <a:ea typeface="Calibri"/>
                    <a:cs typeface="Calibri"/>
                    <a:sym typeface="Calibri"/>
                  </a:rPr>
                  <a:t>44B9F</a:t>
                </a:r>
                <a:endParaRPr/>
              </a:p>
            </p:txBody>
          </p:sp>
          <p:sp>
            <p:nvSpPr>
              <p:cNvPr id="698" name="Google Shape;698;gda7c634b4f_0_391"/>
              <p:cNvSpPr txBox="1"/>
              <p:nvPr/>
            </p:nvSpPr>
            <p:spPr>
              <a:xfrm>
                <a:off x="3792" y="939"/>
                <a:ext cx="15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5752B8"/>
                    </a:solidFill>
                    <a:latin typeface="Calibri"/>
                    <a:ea typeface="Calibri"/>
                    <a:cs typeface="Calibri"/>
                    <a:sym typeface="Calibri"/>
                  </a:rPr>
                  <a:t>Code segment</a:t>
                </a:r>
                <a:endParaRPr/>
              </a:p>
            </p:txBody>
          </p:sp>
          <p:cxnSp>
            <p:nvCxnSpPr>
              <p:cNvPr id="699" name="Google Shape;699;gda7c634b4f_0_391"/>
              <p:cNvCxnSpPr/>
              <p:nvPr/>
            </p:nvCxnSpPr>
            <p:spPr>
              <a:xfrm>
                <a:off x="384" y="3252"/>
                <a:ext cx="2100" cy="0"/>
              </a:xfrm>
              <a:prstGeom prst="straightConnector1">
                <a:avLst/>
              </a:prstGeom>
              <a:noFill/>
              <a:ln cap="flat" cmpd="sng" w="38100">
                <a:solidFill>
                  <a:schemeClr val="dk1"/>
                </a:solidFill>
                <a:prstDash val="solid"/>
                <a:round/>
                <a:headEnd len="med" w="med" type="none"/>
                <a:tailEnd len="med" w="med" type="none"/>
              </a:ln>
            </p:spPr>
          </p:cxnSp>
          <p:sp>
            <p:nvSpPr>
              <p:cNvPr id="700" name="Google Shape;700;gda7c634b4f_0_391"/>
              <p:cNvSpPr txBox="1"/>
              <p:nvPr/>
            </p:nvSpPr>
            <p:spPr>
              <a:xfrm>
                <a:off x="3888" y="1689"/>
                <a:ext cx="12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FF00"/>
                    </a:solidFill>
                    <a:latin typeface="Calibri"/>
                    <a:ea typeface="Calibri"/>
                    <a:cs typeface="Calibri"/>
                    <a:sym typeface="Calibri"/>
                  </a:rPr>
                  <a:t>8AB4 </a:t>
                </a:r>
                <a:r>
                  <a:rPr b="1" lang="en-US" sz="2000">
                    <a:solidFill>
                      <a:srgbClr val="00FF00"/>
                    </a:solidFill>
                    <a:latin typeface="Calibri"/>
                    <a:ea typeface="Calibri"/>
                    <a:cs typeface="Calibri"/>
                    <a:sym typeface="Calibri"/>
                  </a:rPr>
                  <a:t>(offset)</a:t>
                </a:r>
                <a:endParaRPr/>
              </a:p>
            </p:txBody>
          </p:sp>
          <p:cxnSp>
            <p:nvCxnSpPr>
              <p:cNvPr id="701" name="Google Shape;701;gda7c634b4f_0_391"/>
              <p:cNvCxnSpPr/>
              <p:nvPr/>
            </p:nvCxnSpPr>
            <p:spPr>
              <a:xfrm>
                <a:off x="4464" y="1392"/>
                <a:ext cx="0" cy="300"/>
              </a:xfrm>
              <a:prstGeom prst="straightConnector1">
                <a:avLst/>
              </a:prstGeom>
              <a:noFill/>
              <a:ln cap="flat" cmpd="sng" w="28575">
                <a:solidFill>
                  <a:srgbClr val="FF6600"/>
                </a:solidFill>
                <a:prstDash val="solid"/>
                <a:round/>
                <a:headEnd len="med" w="med" type="triangle"/>
                <a:tailEnd len="med" w="med" type="none"/>
              </a:ln>
            </p:spPr>
          </p:cxnSp>
          <p:cxnSp>
            <p:nvCxnSpPr>
              <p:cNvPr id="702" name="Google Shape;702;gda7c634b4f_0_391"/>
              <p:cNvCxnSpPr/>
              <p:nvPr/>
            </p:nvCxnSpPr>
            <p:spPr>
              <a:xfrm>
                <a:off x="4464" y="1968"/>
                <a:ext cx="0" cy="300"/>
              </a:xfrm>
              <a:prstGeom prst="straightConnector1">
                <a:avLst/>
              </a:prstGeom>
              <a:noFill/>
              <a:ln cap="flat" cmpd="sng" w="28575">
                <a:solidFill>
                  <a:srgbClr val="FF6600"/>
                </a:solidFill>
                <a:prstDash val="solid"/>
                <a:round/>
                <a:headEnd len="med" w="med" type="none"/>
                <a:tailEnd len="med" w="med" type="triangle"/>
              </a:ln>
            </p:spPr>
          </p:cxnSp>
          <p:cxnSp>
            <p:nvCxnSpPr>
              <p:cNvPr id="703" name="Google Shape;703;gda7c634b4f_0_391"/>
              <p:cNvCxnSpPr/>
              <p:nvPr/>
            </p:nvCxnSpPr>
            <p:spPr>
              <a:xfrm rot="10800000">
                <a:off x="1446" y="2385"/>
                <a:ext cx="0" cy="300"/>
              </a:xfrm>
              <a:prstGeom prst="straightConnector1">
                <a:avLst/>
              </a:prstGeom>
              <a:noFill/>
              <a:ln cap="flat" cmpd="sng" w="28575">
                <a:solidFill>
                  <a:schemeClr val="dk1"/>
                </a:solidFill>
                <a:prstDash val="solid"/>
                <a:round/>
                <a:headEnd len="med" w="med" type="none"/>
                <a:tailEnd len="med" w="med" type="triangle"/>
              </a:ln>
            </p:spPr>
          </p:cxnSp>
          <p:cxnSp>
            <p:nvCxnSpPr>
              <p:cNvPr id="704" name="Google Shape;704;gda7c634b4f_0_391"/>
              <p:cNvCxnSpPr/>
              <p:nvPr/>
            </p:nvCxnSpPr>
            <p:spPr>
              <a:xfrm rot="10800000">
                <a:off x="2736" y="1224"/>
                <a:ext cx="1200" cy="600"/>
              </a:xfrm>
              <a:prstGeom prst="straightConnector1">
                <a:avLst/>
              </a:prstGeom>
              <a:noFill/>
              <a:ln cap="flat" cmpd="sng" w="9525">
                <a:solidFill>
                  <a:srgbClr val="CC0099"/>
                </a:solidFill>
                <a:prstDash val="solid"/>
                <a:round/>
                <a:headEnd len="med" w="med" type="none"/>
                <a:tailEnd len="med" w="med" type="triangle"/>
              </a:ln>
            </p:spPr>
          </p:cxnSp>
        </p:grpSp>
      </p:grpSp>
      <p:sp>
        <p:nvSpPr>
          <p:cNvPr id="705" name="Google Shape;705;gda7c634b4f_0_391"/>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da7c634b4f_0_416"/>
          <p:cNvSpPr txBox="1"/>
          <p:nvPr>
            <p:ph idx="1" type="body"/>
          </p:nvPr>
        </p:nvSpPr>
        <p:spPr>
          <a:xfrm>
            <a:off x="2333370" y="2024812"/>
            <a:ext cx="8647500" cy="17697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b="1" lang="en-US" sz="2400">
                <a:solidFill>
                  <a:srgbClr val="DA0000"/>
                </a:solidFill>
                <a:latin typeface="Times New Roman"/>
                <a:ea typeface="Times New Roman"/>
                <a:cs typeface="Times New Roman"/>
                <a:sym typeface="Times New Roman"/>
              </a:rPr>
              <a:t>Example For Address Calculation (segment: offset)</a:t>
            </a:r>
            <a:endParaRPr b="1" sz="2400">
              <a:latin typeface="Times New Roman"/>
              <a:ea typeface="Times New Roman"/>
              <a:cs typeface="Times New Roman"/>
              <a:sym typeface="Times New Roman"/>
            </a:endParaRPr>
          </a:p>
          <a:p>
            <a:pPr indent="0" lvl="0" marL="0" rtl="0" algn="l">
              <a:spcBef>
                <a:spcPts val="1600"/>
              </a:spcBef>
              <a:spcAft>
                <a:spcPts val="1600"/>
              </a:spcAft>
              <a:buNone/>
            </a:pPr>
            <a:r>
              <a:rPr lang="en-US" sz="2400">
                <a:latin typeface="Times New Roman"/>
                <a:ea typeface="Times New Roman"/>
                <a:cs typeface="Times New Roman"/>
                <a:sym typeface="Times New Roman"/>
              </a:rPr>
              <a:t>If the data segment starts at location 1000h and a data reference contains the address 29h where is the actual data?</a:t>
            </a:r>
            <a:endParaRPr/>
          </a:p>
        </p:txBody>
      </p:sp>
      <p:sp>
        <p:nvSpPr>
          <p:cNvPr id="711" name="Google Shape;711;gda7c634b4f_0_416"/>
          <p:cNvSpPr txBox="1"/>
          <p:nvPr/>
        </p:nvSpPr>
        <p:spPr>
          <a:xfrm>
            <a:off x="1524000" y="5410200"/>
            <a:ext cx="2971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Required Address</a:t>
            </a:r>
            <a:endParaRPr/>
          </a:p>
        </p:txBody>
      </p:sp>
      <p:grpSp>
        <p:nvGrpSpPr>
          <p:cNvPr id="712" name="Google Shape;712;gda7c634b4f_0_416"/>
          <p:cNvGrpSpPr/>
          <p:nvPr/>
        </p:nvGrpSpPr>
        <p:grpSpPr>
          <a:xfrm>
            <a:off x="1652588" y="3429000"/>
            <a:ext cx="8177212" cy="2311213"/>
            <a:chOff x="81" y="2112"/>
            <a:chExt cx="5151" cy="1500"/>
          </a:xfrm>
        </p:grpSpPr>
        <p:sp>
          <p:nvSpPr>
            <p:cNvPr id="713" name="Google Shape;713;gda7c634b4f_0_416"/>
            <p:cNvSpPr txBox="1"/>
            <p:nvPr/>
          </p:nvSpPr>
          <p:spPr>
            <a:xfrm>
              <a:off x="96" y="2160"/>
              <a:ext cx="12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Offset</a:t>
              </a:r>
              <a:endParaRPr/>
            </a:p>
          </p:txBody>
        </p:sp>
        <p:sp>
          <p:nvSpPr>
            <p:cNvPr id="714" name="Google Shape;714;gda7c634b4f_0_416"/>
            <p:cNvSpPr txBox="1"/>
            <p:nvPr/>
          </p:nvSpPr>
          <p:spPr>
            <a:xfrm>
              <a:off x="81" y="2697"/>
              <a:ext cx="18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Segment Address</a:t>
              </a:r>
              <a:endParaRPr/>
            </a:p>
          </p:txBody>
        </p:sp>
        <p:sp>
          <p:nvSpPr>
            <p:cNvPr id="715" name="Google Shape;715;gda7c634b4f_0_416"/>
            <p:cNvSpPr/>
            <p:nvPr/>
          </p:nvSpPr>
          <p:spPr>
            <a:xfrm>
              <a:off x="2832" y="2112"/>
              <a:ext cx="2400" cy="300"/>
            </a:xfrm>
            <a:prstGeom prst="rect">
              <a:avLst/>
            </a:prstGeom>
            <a:gradFill>
              <a:gsLst>
                <a:gs pos="0">
                  <a:srgbClr val="FF0000"/>
                </a:gs>
                <a:gs pos="100000">
                  <a:srgbClr val="FF8686"/>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0000	0000	0010	1001</a:t>
              </a:r>
              <a:endParaRPr/>
            </a:p>
          </p:txBody>
        </p:sp>
        <p:sp>
          <p:nvSpPr>
            <p:cNvPr id="716" name="Google Shape;716;gda7c634b4f_0_416"/>
            <p:cNvSpPr/>
            <p:nvPr/>
          </p:nvSpPr>
          <p:spPr>
            <a:xfrm>
              <a:off x="4548" y="2688"/>
              <a:ext cx="600" cy="300"/>
            </a:xfrm>
            <a:prstGeom prst="rect">
              <a:avLst/>
            </a:prstGeom>
            <a:gradFill>
              <a:gsLst>
                <a:gs pos="0">
                  <a:srgbClr val="008080"/>
                </a:gs>
                <a:gs pos="100000">
                  <a:srgbClr val="96CBCB"/>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FF00"/>
                  </a:solidFill>
                  <a:latin typeface="Calibri"/>
                  <a:ea typeface="Calibri"/>
                  <a:cs typeface="Calibri"/>
                  <a:sym typeface="Calibri"/>
                </a:rPr>
                <a:t>0000</a:t>
              </a:r>
              <a:endParaRPr/>
            </a:p>
          </p:txBody>
        </p:sp>
        <p:sp>
          <p:nvSpPr>
            <p:cNvPr id="717" name="Google Shape;717;gda7c634b4f_0_416"/>
            <p:cNvSpPr/>
            <p:nvPr/>
          </p:nvSpPr>
          <p:spPr>
            <a:xfrm>
              <a:off x="2064" y="3312"/>
              <a:ext cx="3000" cy="300"/>
            </a:xfrm>
            <a:prstGeom prst="rect">
              <a:avLst/>
            </a:prstGeom>
            <a:gradFill>
              <a:gsLst>
                <a:gs pos="0">
                  <a:srgbClr val="0000FF"/>
                </a:gs>
                <a:gs pos="100000">
                  <a:srgbClr val="C6C6FF"/>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0001	 0000	 0000	 0010	 1001</a:t>
              </a:r>
              <a:endParaRPr/>
            </a:p>
          </p:txBody>
        </p:sp>
        <p:sp>
          <p:nvSpPr>
            <p:cNvPr id="718" name="Google Shape;718;gda7c634b4f_0_416"/>
            <p:cNvSpPr/>
            <p:nvPr/>
          </p:nvSpPr>
          <p:spPr>
            <a:xfrm>
              <a:off x="2064" y="2688"/>
              <a:ext cx="2400" cy="300"/>
            </a:xfrm>
            <a:prstGeom prst="rect">
              <a:avLst/>
            </a:prstGeom>
            <a:gradFill>
              <a:gsLst>
                <a:gs pos="0">
                  <a:srgbClr val="008080"/>
                </a:gs>
                <a:gs pos="100000">
                  <a:srgbClr val="75BABA"/>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0001	0000	0000	0000</a:t>
              </a:r>
              <a:endParaRPr/>
            </a:p>
          </p:txBody>
        </p:sp>
      </p:grpSp>
      <p:sp>
        <p:nvSpPr>
          <p:cNvPr id="719" name="Google Shape;719;gda7c634b4f_0_416"/>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gda7c634b4f_0_429"/>
          <p:cNvPicPr preferRelativeResize="0"/>
          <p:nvPr/>
        </p:nvPicPr>
        <p:blipFill rotWithShape="1">
          <a:blip r:embed="rId3">
            <a:alphaModFix/>
          </a:blip>
          <a:srcRect b="0" l="0" r="0" t="0"/>
          <a:stretch/>
        </p:blipFill>
        <p:spPr>
          <a:xfrm>
            <a:off x="2819400" y="990600"/>
            <a:ext cx="6248400" cy="4706938"/>
          </a:xfrm>
          <a:prstGeom prst="rect">
            <a:avLst/>
          </a:prstGeom>
          <a:solidFill>
            <a:srgbClr val="00FFFF"/>
          </a:solidFill>
          <a:ln>
            <a:noFill/>
          </a:ln>
        </p:spPr>
      </p:pic>
      <p:sp>
        <p:nvSpPr>
          <p:cNvPr id="725" name="Google Shape;725;gda7c634b4f_0_429"/>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726" name="Google Shape;726;gda7c634b4f_0_429"/>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da7c634b4f_0_434"/>
          <p:cNvSpPr txBox="1"/>
          <p:nvPr/>
        </p:nvSpPr>
        <p:spPr>
          <a:xfrm>
            <a:off x="838200" y="359663"/>
            <a:ext cx="10515600" cy="9153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0" marR="0" rtl="0" algn="ctr">
              <a:lnSpc>
                <a:spcPct val="100000"/>
              </a:lnSpc>
              <a:spcBef>
                <a:spcPts val="0"/>
              </a:spcBef>
              <a:spcAft>
                <a:spcPts val="0"/>
              </a:spcAft>
              <a:buNone/>
            </a:pPr>
            <a:r>
              <a:rPr lang="en-US" sz="4400">
                <a:solidFill>
                  <a:schemeClr val="dk1"/>
                </a:solidFill>
                <a:latin typeface="Arial"/>
                <a:ea typeface="Arial"/>
                <a:cs typeface="Arial"/>
                <a:sym typeface="Arial"/>
              </a:rPr>
              <a:t>8086 Flag Register</a:t>
            </a:r>
            <a:endParaRPr sz="4400">
              <a:solidFill>
                <a:schemeClr val="dk1"/>
              </a:solidFill>
              <a:latin typeface="Arial"/>
              <a:ea typeface="Arial"/>
              <a:cs typeface="Arial"/>
              <a:sym typeface="Arial"/>
            </a:endParaRPr>
          </a:p>
        </p:txBody>
      </p:sp>
      <p:sp>
        <p:nvSpPr>
          <p:cNvPr id="732" name="Google Shape;732;gda7c634b4f_0_434"/>
          <p:cNvSpPr txBox="1"/>
          <p:nvPr>
            <p:ph idx="12" type="sldNum"/>
          </p:nvPr>
        </p:nvSpPr>
        <p:spPr>
          <a:xfrm>
            <a:off x="10820400" y="6498336"/>
            <a:ext cx="479700" cy="184800"/>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pic>
        <p:nvPicPr>
          <p:cNvPr descr="Image result for flag register of 8086" id="733" name="Google Shape;733;gda7c634b4f_0_434"/>
          <p:cNvPicPr preferRelativeResize="0"/>
          <p:nvPr/>
        </p:nvPicPr>
        <p:blipFill rotWithShape="1">
          <a:blip r:embed="rId3">
            <a:alphaModFix/>
          </a:blip>
          <a:srcRect b="7149" l="0" r="0" t="0"/>
          <a:stretch/>
        </p:blipFill>
        <p:spPr>
          <a:xfrm>
            <a:off x="990601" y="1676400"/>
            <a:ext cx="10155933" cy="4648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da7c634b4f_0_440"/>
          <p:cNvSpPr txBox="1"/>
          <p:nvPr/>
        </p:nvSpPr>
        <p:spPr>
          <a:xfrm>
            <a:off x="838200" y="359663"/>
            <a:ext cx="10515600" cy="9153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0" marR="0" rtl="0" algn="ctr">
              <a:lnSpc>
                <a:spcPct val="100000"/>
              </a:lnSpc>
              <a:spcBef>
                <a:spcPts val="0"/>
              </a:spcBef>
              <a:spcAft>
                <a:spcPts val="0"/>
              </a:spcAft>
              <a:buNone/>
            </a:pPr>
            <a:r>
              <a:rPr lang="en-US" sz="4400">
                <a:solidFill>
                  <a:schemeClr val="dk1"/>
                </a:solidFill>
                <a:latin typeface="Arial"/>
                <a:ea typeface="Arial"/>
                <a:cs typeface="Arial"/>
                <a:sym typeface="Arial"/>
              </a:rPr>
              <a:t>8086 Flag Registers</a:t>
            </a:r>
            <a:endParaRPr sz="4400">
              <a:solidFill>
                <a:schemeClr val="dk1"/>
              </a:solidFill>
              <a:latin typeface="Arial"/>
              <a:ea typeface="Arial"/>
              <a:cs typeface="Arial"/>
              <a:sym typeface="Arial"/>
            </a:endParaRPr>
          </a:p>
        </p:txBody>
      </p:sp>
      <p:sp>
        <p:nvSpPr>
          <p:cNvPr id="739" name="Google Shape;739;gda7c634b4f_0_440"/>
          <p:cNvSpPr/>
          <p:nvPr/>
        </p:nvSpPr>
        <p:spPr>
          <a:xfrm>
            <a:off x="1219200" y="2497835"/>
            <a:ext cx="9845100" cy="4000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 name="Google Shape;740;gda7c634b4f_0_440"/>
          <p:cNvSpPr txBox="1"/>
          <p:nvPr/>
        </p:nvSpPr>
        <p:spPr>
          <a:xfrm>
            <a:off x="646887" y="1984959"/>
            <a:ext cx="1729800" cy="874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Status Flags</a:t>
            </a:r>
            <a:endParaRPr sz="2800">
              <a:solidFill>
                <a:schemeClr val="dk1"/>
              </a:solidFill>
              <a:latin typeface="Arial"/>
              <a:ea typeface="Arial"/>
              <a:cs typeface="Arial"/>
              <a:sym typeface="Arial"/>
            </a:endParaRPr>
          </a:p>
        </p:txBody>
      </p:sp>
      <p:sp>
        <p:nvSpPr>
          <p:cNvPr id="741" name="Google Shape;741;gda7c634b4f_0_440"/>
          <p:cNvSpPr txBox="1"/>
          <p:nvPr>
            <p:ph idx="12" type="sldNum"/>
          </p:nvPr>
        </p:nvSpPr>
        <p:spPr>
          <a:xfrm>
            <a:off x="11146535" y="6464680"/>
            <a:ext cx="153600" cy="184800"/>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da7c634b4f_0_447"/>
          <p:cNvSpPr txBox="1"/>
          <p:nvPr/>
        </p:nvSpPr>
        <p:spPr>
          <a:xfrm>
            <a:off x="838200" y="359663"/>
            <a:ext cx="10515600" cy="9153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0" marR="0" rtl="0" algn="ctr">
              <a:lnSpc>
                <a:spcPct val="100000"/>
              </a:lnSpc>
              <a:spcBef>
                <a:spcPts val="0"/>
              </a:spcBef>
              <a:spcAft>
                <a:spcPts val="0"/>
              </a:spcAft>
              <a:buNone/>
            </a:pPr>
            <a:r>
              <a:rPr lang="en-US" sz="4400">
                <a:solidFill>
                  <a:schemeClr val="dk1"/>
                </a:solidFill>
                <a:latin typeface="Arial"/>
                <a:ea typeface="Arial"/>
                <a:cs typeface="Arial"/>
                <a:sym typeface="Arial"/>
              </a:rPr>
              <a:t>8086 Flag Registers</a:t>
            </a:r>
            <a:endParaRPr sz="4400">
              <a:solidFill>
                <a:schemeClr val="dk1"/>
              </a:solidFill>
              <a:latin typeface="Arial"/>
              <a:ea typeface="Arial"/>
              <a:cs typeface="Arial"/>
              <a:sym typeface="Arial"/>
            </a:endParaRPr>
          </a:p>
        </p:txBody>
      </p:sp>
      <p:sp>
        <p:nvSpPr>
          <p:cNvPr id="747" name="Google Shape;747;gda7c634b4f_0_447"/>
          <p:cNvSpPr txBox="1"/>
          <p:nvPr/>
        </p:nvSpPr>
        <p:spPr>
          <a:xfrm>
            <a:off x="916939" y="1793493"/>
            <a:ext cx="1932300" cy="874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Control Flags</a:t>
            </a:r>
            <a:endParaRPr sz="2800">
              <a:solidFill>
                <a:schemeClr val="dk1"/>
              </a:solidFill>
              <a:latin typeface="Arial"/>
              <a:ea typeface="Arial"/>
              <a:cs typeface="Arial"/>
              <a:sym typeface="Arial"/>
            </a:endParaRPr>
          </a:p>
        </p:txBody>
      </p:sp>
      <p:sp>
        <p:nvSpPr>
          <p:cNvPr id="748" name="Google Shape;748;gda7c634b4f_0_447"/>
          <p:cNvSpPr/>
          <p:nvPr/>
        </p:nvSpPr>
        <p:spPr>
          <a:xfrm>
            <a:off x="1066800" y="2473451"/>
            <a:ext cx="10395300" cy="3399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gda7c634b4f_0_447"/>
          <p:cNvSpPr txBox="1"/>
          <p:nvPr>
            <p:ph idx="12" type="sldNum"/>
          </p:nvPr>
        </p:nvSpPr>
        <p:spPr>
          <a:xfrm>
            <a:off x="11146535" y="6464680"/>
            <a:ext cx="153600" cy="184800"/>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da7c634b4f_0_507"/>
          <p:cNvSpPr txBox="1"/>
          <p:nvPr/>
        </p:nvSpPr>
        <p:spPr>
          <a:xfrm>
            <a:off x="11400535" y="6426504"/>
            <a:ext cx="102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888888"/>
                </a:solidFill>
                <a:latin typeface="Arial"/>
                <a:ea typeface="Arial"/>
                <a:cs typeface="Arial"/>
                <a:sym typeface="Arial"/>
              </a:rPr>
              <a:t>2</a:t>
            </a:r>
            <a:endParaRPr sz="1200">
              <a:solidFill>
                <a:schemeClr val="dk1"/>
              </a:solidFill>
              <a:latin typeface="Arial"/>
              <a:ea typeface="Arial"/>
              <a:cs typeface="Arial"/>
              <a:sym typeface="Arial"/>
            </a:endParaRPr>
          </a:p>
        </p:txBody>
      </p:sp>
      <p:sp>
        <p:nvSpPr>
          <p:cNvPr id="755" name="Google Shape;755;gda7c634b4f_0_507"/>
          <p:cNvSpPr/>
          <p:nvPr/>
        </p:nvSpPr>
        <p:spPr>
          <a:xfrm>
            <a:off x="6010655" y="838200"/>
            <a:ext cx="5651500" cy="5908675"/>
          </a:xfrm>
          <a:custGeom>
            <a:rect b="b" l="l" r="r" t="t"/>
            <a:pathLst>
              <a:path extrusionOk="0" h="5908675" w="5651500">
                <a:moveTo>
                  <a:pt x="0" y="5518404"/>
                </a:moveTo>
                <a:lnTo>
                  <a:pt x="5152644" y="5518404"/>
                </a:lnTo>
                <a:lnTo>
                  <a:pt x="5152644" y="0"/>
                </a:lnTo>
                <a:lnTo>
                  <a:pt x="0" y="0"/>
                </a:lnTo>
                <a:lnTo>
                  <a:pt x="0" y="5518404"/>
                </a:lnTo>
                <a:close/>
              </a:path>
              <a:path extrusionOk="0" h="5908675" w="5651500">
                <a:moveTo>
                  <a:pt x="5205984" y="5697474"/>
                </a:moveTo>
                <a:lnTo>
                  <a:pt x="5211857" y="5649076"/>
                </a:lnTo>
                <a:lnTo>
                  <a:pt x="5228590" y="5604648"/>
                </a:lnTo>
                <a:lnTo>
                  <a:pt x="5254849" y="5565457"/>
                </a:lnTo>
                <a:lnTo>
                  <a:pt x="5289301" y="5532770"/>
                </a:lnTo>
                <a:lnTo>
                  <a:pt x="5330614" y="5507853"/>
                </a:lnTo>
                <a:lnTo>
                  <a:pt x="5377453" y="5491974"/>
                </a:lnTo>
                <a:lnTo>
                  <a:pt x="5428488" y="5486400"/>
                </a:lnTo>
                <a:lnTo>
                  <a:pt x="5479522" y="5491974"/>
                </a:lnTo>
                <a:lnTo>
                  <a:pt x="5526361" y="5507853"/>
                </a:lnTo>
                <a:lnTo>
                  <a:pt x="5567674" y="5532770"/>
                </a:lnTo>
                <a:lnTo>
                  <a:pt x="5602126" y="5565457"/>
                </a:lnTo>
                <a:lnTo>
                  <a:pt x="5628385" y="5604648"/>
                </a:lnTo>
                <a:lnTo>
                  <a:pt x="5645118" y="5649076"/>
                </a:lnTo>
                <a:lnTo>
                  <a:pt x="5650992" y="5697474"/>
                </a:lnTo>
                <a:lnTo>
                  <a:pt x="5645118" y="5745871"/>
                </a:lnTo>
                <a:lnTo>
                  <a:pt x="5628385" y="5790299"/>
                </a:lnTo>
                <a:lnTo>
                  <a:pt x="5602126" y="5829490"/>
                </a:lnTo>
                <a:lnTo>
                  <a:pt x="5567674" y="5862177"/>
                </a:lnTo>
                <a:lnTo>
                  <a:pt x="5526361" y="5887094"/>
                </a:lnTo>
                <a:lnTo>
                  <a:pt x="5479522" y="5902973"/>
                </a:lnTo>
                <a:lnTo>
                  <a:pt x="5428488" y="5908548"/>
                </a:lnTo>
                <a:lnTo>
                  <a:pt x="5377453" y="5902973"/>
                </a:lnTo>
                <a:lnTo>
                  <a:pt x="5330614" y="5887094"/>
                </a:lnTo>
                <a:lnTo>
                  <a:pt x="5289301" y="5862177"/>
                </a:lnTo>
                <a:lnTo>
                  <a:pt x="5254849" y="5829490"/>
                </a:lnTo>
                <a:lnTo>
                  <a:pt x="5228590" y="5790299"/>
                </a:lnTo>
                <a:lnTo>
                  <a:pt x="5211857" y="5745871"/>
                </a:lnTo>
                <a:lnTo>
                  <a:pt x="5205984" y="5697474"/>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756" name="Google Shape;756;gda7c634b4f_0_507"/>
          <p:cNvGraphicFramePr/>
          <p:nvPr/>
        </p:nvGraphicFramePr>
        <p:xfrm>
          <a:off x="181902" y="3859148"/>
          <a:ext cx="3000000" cy="3000000"/>
        </p:xfrm>
        <a:graphic>
          <a:graphicData uri="http://schemas.openxmlformats.org/drawingml/2006/table">
            <a:tbl>
              <a:tblPr bandRow="1" firstRow="1">
                <a:noFill/>
                <a:tableStyleId>{D52ED082-F14C-41A4-9770-FA7A89D817B5}</a:tableStyleId>
              </a:tblPr>
              <a:tblGrid>
                <a:gridCol w="820425"/>
                <a:gridCol w="3622050"/>
                <a:gridCol w="991225"/>
              </a:tblGrid>
              <a:tr h="652275">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a:t>
                      </a:r>
                      <a:endParaRPr sz="1200" u="none" cap="none" strike="noStrike">
                        <a:latin typeface="Arial"/>
                        <a:ea typeface="Arial"/>
                        <a:cs typeface="Arial"/>
                        <a:sym typeface="Arial"/>
                      </a:endParaRPr>
                    </a:p>
                    <a:p>
                      <a:pPr indent="0" lvl="0" marL="68580" marR="0" rtl="0" algn="l">
                        <a:lnSpc>
                          <a:spcPct val="100000"/>
                        </a:lnSpc>
                        <a:spcBef>
                          <a:spcPts val="215"/>
                        </a:spcBef>
                        <a:spcAft>
                          <a:spcPts val="0"/>
                        </a:spcAft>
                        <a:buNone/>
                      </a:pPr>
                      <a:r>
                        <a:rPr lang="en-US" sz="1200" u="none" cap="none" strike="noStrike">
                          <a:latin typeface="Arial"/>
                          <a:ea typeface="Arial"/>
                          <a:cs typeface="Arial"/>
                          <a:sym typeface="Arial"/>
                        </a:rPr>
                        <a:t>Number</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Title</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Level</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4850">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CO1</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differentiate between families of</a:t>
                      </a:r>
                      <a:endParaRPr sz="1100" u="none" cap="none" strike="noStrike">
                        <a:latin typeface="Times New Roman"/>
                        <a:ea typeface="Times New Roman"/>
                        <a:cs typeface="Times New Roman"/>
                        <a:sym typeface="Times New Roman"/>
                      </a:endParaRPr>
                    </a:p>
                    <a:p>
                      <a:pPr indent="0" lvl="0" marL="297180" marR="0" rtl="0" algn="l">
                        <a:lnSpc>
                          <a:spcPct val="100000"/>
                        </a:lnSpc>
                        <a:spcBef>
                          <a:spcPts val="195"/>
                        </a:spcBef>
                        <a:spcAft>
                          <a:spcPts val="0"/>
                        </a:spcAft>
                        <a:buNone/>
                      </a:pPr>
                      <a:r>
                        <a:rPr lang="en-US" sz="1100" u="none" cap="none" strike="noStrike">
                          <a:latin typeface="Times New Roman"/>
                          <a:ea typeface="Times New Roman"/>
                          <a:cs typeface="Times New Roman"/>
                          <a:sym typeface="Times New Roman"/>
                        </a:rPr>
                        <a:t>processors based on architectural requirements.</a:t>
                      </a:r>
                      <a:endParaRPr sz="1100" u="none" cap="none" strike="noStrike">
                        <a:latin typeface="Times New Roman"/>
                        <a:ea typeface="Times New Roman"/>
                        <a:cs typeface="Times New Roman"/>
                        <a:sym typeface="Times New Roman"/>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b="1"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66175">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CO2</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compare the features of the</a:t>
                      </a:r>
                      <a:endParaRPr sz="1100" u="none" cap="none" strike="noStrike">
                        <a:latin typeface="Times New Roman"/>
                        <a:ea typeface="Times New Roman"/>
                        <a:cs typeface="Times New Roman"/>
                        <a:sym typeface="Times New Roman"/>
                      </a:endParaRPr>
                    </a:p>
                    <a:p>
                      <a:pPr indent="0" lvl="0" marL="297180" marR="60960" rtl="0" algn="l">
                        <a:lnSpc>
                          <a:spcPct val="138181"/>
                        </a:lnSpc>
                        <a:spcBef>
                          <a:spcPts val="75"/>
                        </a:spcBef>
                        <a:spcAft>
                          <a:spcPts val="0"/>
                        </a:spcAft>
                        <a:buNone/>
                      </a:pPr>
                      <a:r>
                        <a:rPr lang="en-US" sz="1100" u="none" cap="none" strike="noStrike">
                          <a:latin typeface="Times New Roman"/>
                          <a:ea typeface="Times New Roman"/>
                          <a:cs typeface="Times New Roman"/>
                          <a:sym typeface="Times New Roman"/>
                        </a:rPr>
                        <a:t>processors based on the design requirements of the  system.</a:t>
                      </a:r>
                      <a:endParaRPr sz="1100" u="none" cap="none" strike="noStrike">
                        <a:latin typeface="Times New Roman"/>
                        <a:ea typeface="Times New Roman"/>
                        <a:cs typeface="Times New Roman"/>
                        <a:sym typeface="Times New Roman"/>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b="1"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4850">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CO3</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understand	different</a:t>
                      </a:r>
                      <a:endParaRPr sz="1100" u="none" cap="none" strike="noStrike">
                        <a:latin typeface="Times New Roman"/>
                        <a:ea typeface="Times New Roman"/>
                        <a:cs typeface="Times New Roman"/>
                        <a:sym typeface="Times New Roman"/>
                      </a:endParaRPr>
                    </a:p>
                    <a:p>
                      <a:pPr indent="0" lvl="0" marL="297180" marR="0" rtl="0" algn="l">
                        <a:lnSpc>
                          <a:spcPct val="100000"/>
                        </a:lnSpc>
                        <a:spcBef>
                          <a:spcPts val="190"/>
                        </a:spcBef>
                        <a:spcAft>
                          <a:spcPts val="0"/>
                        </a:spcAft>
                        <a:buNone/>
                      </a:pPr>
                      <a:r>
                        <a:rPr lang="en-US" sz="1100" u="none" cap="none" strike="noStrike">
                          <a:latin typeface="Times New Roman"/>
                          <a:ea typeface="Times New Roman"/>
                          <a:cs typeface="Times New Roman"/>
                          <a:sym typeface="Times New Roman"/>
                        </a:rPr>
                        <a:t>communication protocols for hardware interfacing.</a:t>
                      </a:r>
                      <a:endParaRPr sz="1100" u="none" cap="none" strike="noStrike">
                        <a:latin typeface="Times New Roman"/>
                        <a:ea typeface="Times New Roman"/>
                        <a:cs typeface="Times New Roman"/>
                        <a:sym typeface="Times New Roman"/>
                      </a:endParaRPr>
                    </a:p>
                  </a:txBody>
                  <a:tcPr marT="63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757" name="Google Shape;757;gda7c634b4f_0_507"/>
          <p:cNvSpPr txBox="1"/>
          <p:nvPr>
            <p:ph type="title"/>
          </p:nvPr>
        </p:nvSpPr>
        <p:spPr>
          <a:xfrm>
            <a:off x="2884043" y="308228"/>
            <a:ext cx="6423900" cy="696600"/>
          </a:xfrm>
          <a:prstGeom prst="rect">
            <a:avLst/>
          </a:prstGeom>
          <a:noFill/>
          <a:ln>
            <a:noFill/>
          </a:ln>
        </p:spPr>
        <p:txBody>
          <a:bodyPr anchorCtr="0" anchor="t" bIns="0" lIns="0" spcFirstLastPara="1" rIns="0" wrap="square" tIns="80625">
            <a:spAutoFit/>
          </a:bodyPr>
          <a:lstStyle/>
          <a:p>
            <a:pPr indent="0" lvl="0" marL="483233" marR="5080" rtl="0" algn="ctr">
              <a:lnSpc>
                <a:spcPct val="90000"/>
              </a:lnSpc>
              <a:spcBef>
                <a:spcPts val="0"/>
              </a:spcBef>
              <a:spcAft>
                <a:spcPts val="0"/>
              </a:spcAft>
              <a:buNone/>
            </a:pPr>
            <a:r>
              <a:rPr b="1" lang="en-US" sz="4400">
                <a:latin typeface="Arial"/>
                <a:ea typeface="Arial"/>
                <a:cs typeface="Arial"/>
                <a:sym typeface="Arial"/>
              </a:rPr>
              <a:t>Pin description of  microprocessor  8086</a:t>
            </a:r>
            <a:endParaRPr sz="4400">
              <a:latin typeface="Arial"/>
              <a:ea typeface="Arial"/>
              <a:cs typeface="Arial"/>
              <a:sym typeface="Arial"/>
            </a:endParaRPr>
          </a:p>
          <a:p>
            <a:pPr indent="0" lvl="0" marL="12700" rtl="0" algn="l">
              <a:lnSpc>
                <a:spcPct val="100000"/>
              </a:lnSpc>
              <a:spcBef>
                <a:spcPts val="95"/>
              </a:spcBef>
              <a:spcAft>
                <a:spcPts val="0"/>
              </a:spcAft>
              <a:buNone/>
            </a:pPr>
            <a:r>
              <a:rPr b="1" lang="en-US" sz="2400">
                <a:latin typeface="Arial"/>
                <a:ea typeface="Arial"/>
                <a:cs typeface="Arial"/>
                <a:sym typeface="Arial"/>
              </a:rPr>
              <a:t>Course Outcome</a:t>
            </a:r>
            <a:endParaRPr sz="2400">
              <a:latin typeface="Arial"/>
              <a:ea typeface="Arial"/>
              <a:cs typeface="Arial"/>
              <a:sym typeface="Arial"/>
            </a:endParaRPr>
          </a:p>
        </p:txBody>
      </p:sp>
      <p:grpSp>
        <p:nvGrpSpPr>
          <p:cNvPr id="758" name="Google Shape;758;gda7c634b4f_0_507"/>
          <p:cNvGrpSpPr/>
          <p:nvPr/>
        </p:nvGrpSpPr>
        <p:grpSpPr>
          <a:xfrm>
            <a:off x="5456554" y="3125723"/>
            <a:ext cx="5435472" cy="1600835"/>
            <a:chOff x="5456554" y="3125723"/>
            <a:chExt cx="5435472" cy="1600835"/>
          </a:xfrm>
        </p:grpSpPr>
        <p:sp>
          <p:nvSpPr>
            <p:cNvPr id="759" name="Google Shape;759;gda7c634b4f_0_507"/>
            <p:cNvSpPr/>
            <p:nvPr/>
          </p:nvSpPr>
          <p:spPr>
            <a:xfrm>
              <a:off x="5456554" y="3626738"/>
              <a:ext cx="2665095" cy="1099820"/>
            </a:xfrm>
            <a:custGeom>
              <a:rect b="b" l="l" r="r" t="t"/>
              <a:pathLst>
                <a:path extrusionOk="0" h="1099820" w="2665095">
                  <a:moveTo>
                    <a:pt x="2592019" y="29428"/>
                  </a:moveTo>
                  <a:lnTo>
                    <a:pt x="0" y="1087501"/>
                  </a:lnTo>
                  <a:lnTo>
                    <a:pt x="4825" y="1099312"/>
                  </a:lnTo>
                  <a:lnTo>
                    <a:pt x="2596798" y="41131"/>
                  </a:lnTo>
                  <a:lnTo>
                    <a:pt x="2592019" y="29428"/>
                  </a:lnTo>
                  <a:close/>
                </a:path>
                <a:path extrusionOk="0" h="1099820" w="2665095">
                  <a:moveTo>
                    <a:pt x="2649072" y="24637"/>
                  </a:moveTo>
                  <a:lnTo>
                    <a:pt x="2603754" y="24637"/>
                  </a:lnTo>
                  <a:lnTo>
                    <a:pt x="2608579" y="36322"/>
                  </a:lnTo>
                  <a:lnTo>
                    <a:pt x="2596798" y="41131"/>
                  </a:lnTo>
                  <a:lnTo>
                    <a:pt x="2608834" y="70612"/>
                  </a:lnTo>
                  <a:lnTo>
                    <a:pt x="2649072" y="24637"/>
                  </a:lnTo>
                  <a:close/>
                </a:path>
                <a:path extrusionOk="0" h="1099820" w="2665095">
                  <a:moveTo>
                    <a:pt x="2603754" y="24637"/>
                  </a:moveTo>
                  <a:lnTo>
                    <a:pt x="2592019" y="29428"/>
                  </a:lnTo>
                  <a:lnTo>
                    <a:pt x="2596798" y="41131"/>
                  </a:lnTo>
                  <a:lnTo>
                    <a:pt x="2608579" y="36322"/>
                  </a:lnTo>
                  <a:lnTo>
                    <a:pt x="2603754" y="24637"/>
                  </a:lnTo>
                  <a:close/>
                </a:path>
                <a:path extrusionOk="0" h="1099820" w="2665095">
                  <a:moveTo>
                    <a:pt x="2580004" y="0"/>
                  </a:moveTo>
                  <a:lnTo>
                    <a:pt x="2592019" y="29428"/>
                  </a:lnTo>
                  <a:lnTo>
                    <a:pt x="2603754" y="24637"/>
                  </a:lnTo>
                  <a:lnTo>
                    <a:pt x="2649072" y="24637"/>
                  </a:lnTo>
                  <a:lnTo>
                    <a:pt x="2664968" y="6477"/>
                  </a:lnTo>
                  <a:lnTo>
                    <a:pt x="2580004"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gda7c634b4f_0_507"/>
            <p:cNvSpPr/>
            <p:nvPr/>
          </p:nvSpPr>
          <p:spPr>
            <a:xfrm>
              <a:off x="8202167" y="3125723"/>
              <a:ext cx="2689859" cy="943610"/>
            </a:xfrm>
            <a:custGeom>
              <a:rect b="b" l="l" r="r" t="t"/>
              <a:pathLst>
                <a:path extrusionOk="0" h="943610" w="2689859">
                  <a:moveTo>
                    <a:pt x="2689860" y="0"/>
                  </a:moveTo>
                  <a:lnTo>
                    <a:pt x="0" y="0"/>
                  </a:lnTo>
                  <a:lnTo>
                    <a:pt x="0" y="943356"/>
                  </a:lnTo>
                  <a:lnTo>
                    <a:pt x="2689860" y="943356"/>
                  </a:lnTo>
                  <a:lnTo>
                    <a:pt x="26898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gda7c634b4f_0_507"/>
            <p:cNvSpPr/>
            <p:nvPr/>
          </p:nvSpPr>
          <p:spPr>
            <a:xfrm>
              <a:off x="8202167" y="3125723"/>
              <a:ext cx="2689859" cy="943610"/>
            </a:xfrm>
            <a:custGeom>
              <a:rect b="b" l="l" r="r" t="t"/>
              <a:pathLst>
                <a:path extrusionOk="0" h="943610" w="2689859">
                  <a:moveTo>
                    <a:pt x="0" y="943356"/>
                  </a:moveTo>
                  <a:lnTo>
                    <a:pt x="2689860" y="943356"/>
                  </a:lnTo>
                  <a:lnTo>
                    <a:pt x="2689860" y="0"/>
                  </a:lnTo>
                  <a:lnTo>
                    <a:pt x="0" y="0"/>
                  </a:lnTo>
                  <a:lnTo>
                    <a:pt x="0" y="943356"/>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2" name="Google Shape;762;gda7c634b4f_0_507"/>
          <p:cNvSpPr txBox="1"/>
          <p:nvPr/>
        </p:nvSpPr>
        <p:spPr>
          <a:xfrm>
            <a:off x="8202168" y="3125723"/>
            <a:ext cx="2689800" cy="738900"/>
          </a:xfrm>
          <a:prstGeom prst="rect">
            <a:avLst/>
          </a:prstGeom>
          <a:noFill/>
          <a:ln>
            <a:noFill/>
          </a:ln>
        </p:spPr>
        <p:txBody>
          <a:bodyPr anchorCtr="0" anchor="t" bIns="0" lIns="0" spcFirstLastPara="1" rIns="0" wrap="square" tIns="182225">
            <a:spAutoFit/>
          </a:bodyPr>
          <a:lstStyle/>
          <a:p>
            <a:pPr indent="0" lvl="0" marL="0" marR="0" rtl="0" algn="ctr">
              <a:lnSpc>
                <a:spcPct val="100000"/>
              </a:lnSpc>
              <a:spcBef>
                <a:spcPts val="0"/>
              </a:spcBef>
              <a:spcAft>
                <a:spcPts val="0"/>
              </a:spcAft>
              <a:buNone/>
            </a:pPr>
            <a:r>
              <a:rPr lang="en-US" sz="1800">
                <a:solidFill>
                  <a:schemeClr val="dk1"/>
                </a:solidFill>
                <a:latin typeface="Arial"/>
                <a:ea typeface="Arial"/>
                <a:cs typeface="Arial"/>
                <a:sym typeface="Arial"/>
              </a:rPr>
              <a:t>This will be covered in this</a:t>
            </a:r>
            <a:endParaRPr sz="1800">
              <a:solidFill>
                <a:schemeClr val="dk1"/>
              </a:solidFill>
              <a:latin typeface="Arial"/>
              <a:ea typeface="Arial"/>
              <a:cs typeface="Arial"/>
              <a:sym typeface="Arial"/>
            </a:endParaRPr>
          </a:p>
          <a:p>
            <a:pPr indent="0" lvl="0" marL="2540" marR="0" rtl="0" algn="ctr">
              <a:lnSpc>
                <a:spcPct val="100000"/>
              </a:lnSpc>
              <a:spcBef>
                <a:spcPts val="5"/>
              </a:spcBef>
              <a:spcAft>
                <a:spcPts val="0"/>
              </a:spcAft>
              <a:buNone/>
            </a:pPr>
            <a:r>
              <a:rPr lang="en-US" sz="1800">
                <a:solidFill>
                  <a:schemeClr val="dk1"/>
                </a:solidFill>
                <a:latin typeface="Arial"/>
                <a:ea typeface="Arial"/>
                <a:cs typeface="Arial"/>
                <a:sym typeface="Arial"/>
              </a:rPr>
              <a:t>lecture</a:t>
            </a:r>
            <a:endParaRPr sz="1800">
              <a:solidFill>
                <a:schemeClr val="dk1"/>
              </a:solidFill>
              <a:latin typeface="Arial"/>
              <a:ea typeface="Arial"/>
              <a:cs typeface="Arial"/>
              <a:sym typeface="Arial"/>
            </a:endParaRPr>
          </a:p>
        </p:txBody>
      </p:sp>
      <p:sp>
        <p:nvSpPr>
          <p:cNvPr id="763" name="Google Shape;763;gda7c634b4f_0_507"/>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da7c634b4f_0_519"/>
          <p:cNvSpPr txBox="1"/>
          <p:nvPr>
            <p:ph type="title"/>
          </p:nvPr>
        </p:nvSpPr>
        <p:spPr>
          <a:xfrm>
            <a:off x="876300" y="66813"/>
            <a:ext cx="10439400" cy="9480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389875">
            <a:spAutoFit/>
          </a:bodyPr>
          <a:lstStyle/>
          <a:p>
            <a:pPr indent="0" lvl="0" marL="0" rtl="0" algn="ctr">
              <a:lnSpc>
                <a:spcPct val="100000"/>
              </a:lnSpc>
              <a:spcBef>
                <a:spcPts val="0"/>
              </a:spcBef>
              <a:spcAft>
                <a:spcPts val="0"/>
              </a:spcAft>
              <a:buNone/>
            </a:pPr>
            <a:r>
              <a:rPr b="1" lang="en-US" sz="3600">
                <a:latin typeface="Times New Roman"/>
                <a:ea typeface="Times New Roman"/>
                <a:cs typeface="Times New Roman"/>
                <a:sym typeface="Times New Roman"/>
              </a:rPr>
              <a:t>8086 Pin description</a:t>
            </a:r>
            <a:endParaRPr b="1" sz="3600">
              <a:latin typeface="Times New Roman"/>
              <a:ea typeface="Times New Roman"/>
              <a:cs typeface="Times New Roman"/>
              <a:sym typeface="Times New Roman"/>
            </a:endParaRPr>
          </a:p>
        </p:txBody>
      </p:sp>
      <p:sp>
        <p:nvSpPr>
          <p:cNvPr id="769" name="Google Shape;769;gda7c634b4f_0_519"/>
          <p:cNvSpPr/>
          <p:nvPr/>
        </p:nvSpPr>
        <p:spPr>
          <a:xfrm>
            <a:off x="3352800" y="1014508"/>
            <a:ext cx="5486400" cy="562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gda7c634b4f_0_519"/>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8"/>
          <p:cNvSpPr/>
          <p:nvPr/>
        </p:nvSpPr>
        <p:spPr>
          <a:xfrm>
            <a:off x="152400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8"/>
          <p:cNvSpPr txBox="1"/>
          <p:nvPr>
            <p:ph type="title"/>
          </p:nvPr>
        </p:nvSpPr>
        <p:spPr>
          <a:xfrm>
            <a:off x="2884043" y="308228"/>
            <a:ext cx="6423900" cy="6966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None/>
            </a:pPr>
            <a:r>
              <a:rPr lang="en-US"/>
              <a:t>What about micro?</a:t>
            </a:r>
            <a:endParaRPr/>
          </a:p>
        </p:txBody>
      </p:sp>
      <p:sp>
        <p:nvSpPr>
          <p:cNvPr id="142" name="Google Shape;142;p8"/>
          <p:cNvSpPr txBox="1"/>
          <p:nvPr/>
        </p:nvSpPr>
        <p:spPr>
          <a:xfrm>
            <a:off x="914400" y="1915229"/>
            <a:ext cx="9753600" cy="3959545"/>
          </a:xfrm>
          <a:prstGeom prst="rect">
            <a:avLst/>
          </a:prstGeom>
          <a:noFill/>
          <a:ln>
            <a:noFill/>
          </a:ln>
        </p:spPr>
        <p:txBody>
          <a:bodyPr anchorCtr="0" anchor="t" bIns="0" lIns="0" spcFirstLastPara="1" rIns="0" wrap="square" tIns="57150">
            <a:spAutoFit/>
          </a:bodyPr>
          <a:lstStyle/>
          <a:p>
            <a:pPr indent="-343535" lvl="0" marL="355600" marR="0" rtl="0" algn="l">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Micro is a new addition.</a:t>
            </a:r>
            <a:endParaRPr sz="2800">
              <a:solidFill>
                <a:schemeClr val="dk1"/>
              </a:solidFill>
              <a:latin typeface="Times New Roman"/>
              <a:ea typeface="Times New Roman"/>
              <a:cs typeface="Times New Roman"/>
              <a:sym typeface="Times New Roman"/>
            </a:endParaRPr>
          </a:p>
          <a:p>
            <a:pPr indent="-286385" lvl="1" marL="755650" marR="24130" rtl="0" algn="l">
              <a:lnSpc>
                <a:spcPct val="92500"/>
              </a:lnSpc>
              <a:spcBef>
                <a:spcPts val="625"/>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In the late 1960’s, processors were built using discrete  elements.</a:t>
            </a:r>
            <a:endParaRPr b="0" i="0" sz="2800" u="none" cap="none" strike="noStrike">
              <a:solidFill>
                <a:schemeClr val="dk1"/>
              </a:solidFill>
              <a:latin typeface="Times New Roman"/>
              <a:ea typeface="Times New Roman"/>
              <a:cs typeface="Times New Roman"/>
              <a:sym typeface="Times New Roman"/>
            </a:endParaRPr>
          </a:p>
          <a:p>
            <a:pPr indent="-228600" lvl="2" marL="1155065" marR="5080" rtl="0" algn="l">
              <a:lnSpc>
                <a:spcPct val="77142"/>
              </a:lnSpc>
              <a:spcBef>
                <a:spcPts val="49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These devices performed the required operation, but were too large and too slow.</a:t>
            </a:r>
            <a:endParaRPr b="0" i="0" sz="2800" u="none" cap="none" strike="noStrike">
              <a:solidFill>
                <a:schemeClr val="dk1"/>
              </a:solidFill>
              <a:latin typeface="Times New Roman"/>
              <a:ea typeface="Times New Roman"/>
              <a:cs typeface="Times New Roman"/>
              <a:sym typeface="Times New Roman"/>
            </a:endParaRPr>
          </a:p>
          <a:p>
            <a:pPr indent="0" lvl="2" marL="914400" marR="0" rtl="0" algn="l">
              <a:lnSpc>
                <a:spcPct val="100000"/>
              </a:lnSpc>
              <a:spcBef>
                <a:spcPts val="0"/>
              </a:spcBef>
              <a:spcAft>
                <a:spcPts val="0"/>
              </a:spcAft>
              <a:buClr>
                <a:schemeClr val="dk1"/>
              </a:buClr>
              <a:buSzPts val="2800"/>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a:p>
            <a:pPr indent="-286385" lvl="1" marL="755650" marR="53975" rtl="0" algn="l">
              <a:lnSpc>
                <a:spcPct val="925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In the early 1970’s the microchip was invented. All of  the components that made up the processor were now  placed on a single piece of silicon. The size became  several thousand times smaller and the speed became  several hundred times faster. The “Micro”Processor  was born.</a:t>
            </a:r>
            <a:endParaRPr b="0" i="0" sz="2800" u="none" cap="none" strike="noStrike">
              <a:solidFill>
                <a:schemeClr val="dk1"/>
              </a:solidFill>
              <a:latin typeface="Times New Roman"/>
              <a:ea typeface="Times New Roman"/>
              <a:cs typeface="Times New Roman"/>
              <a:sym typeface="Times New Roman"/>
            </a:endParaRPr>
          </a:p>
        </p:txBody>
      </p:sp>
      <p:sp>
        <p:nvSpPr>
          <p:cNvPr id="143" name="Google Shape;143;p8"/>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descr="8086_chipset-2" id="775" name="Google Shape;775;gda7c634b4f_0_525"/>
          <p:cNvPicPr preferRelativeResize="0"/>
          <p:nvPr/>
        </p:nvPicPr>
        <p:blipFill rotWithShape="1">
          <a:blip r:embed="rId3">
            <a:alphaModFix/>
          </a:blip>
          <a:srcRect b="0" l="0" r="0" t="0"/>
          <a:stretch/>
        </p:blipFill>
        <p:spPr>
          <a:xfrm>
            <a:off x="248377" y="685800"/>
            <a:ext cx="11074018" cy="5943600"/>
          </a:xfrm>
          <a:prstGeom prst="rect">
            <a:avLst/>
          </a:prstGeom>
          <a:noFill/>
          <a:ln>
            <a:noFill/>
          </a:ln>
        </p:spPr>
      </p:pic>
      <p:sp>
        <p:nvSpPr>
          <p:cNvPr id="776" name="Google Shape;776;gda7c634b4f_0_525"/>
          <p:cNvSpPr txBox="1"/>
          <p:nvPr/>
        </p:nvSpPr>
        <p:spPr>
          <a:xfrm>
            <a:off x="3581400" y="6378715"/>
            <a:ext cx="72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Figure 1: [1]</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gda7c634b4f_0_530"/>
          <p:cNvPicPr preferRelativeResize="0"/>
          <p:nvPr/>
        </p:nvPicPr>
        <p:blipFill rotWithShape="1">
          <a:blip r:embed="rId3">
            <a:alphaModFix/>
          </a:blip>
          <a:srcRect b="0" l="0" r="0" t="0"/>
          <a:stretch/>
        </p:blipFill>
        <p:spPr>
          <a:xfrm>
            <a:off x="1371600" y="1066800"/>
            <a:ext cx="9601200" cy="5286210"/>
          </a:xfrm>
          <a:prstGeom prst="rect">
            <a:avLst/>
          </a:prstGeom>
          <a:noFill/>
          <a:ln>
            <a:noFill/>
          </a:ln>
        </p:spPr>
      </p:pic>
      <p:sp>
        <p:nvSpPr>
          <p:cNvPr id="782" name="Google Shape;782;gda7c634b4f_0_530"/>
          <p:cNvSpPr txBox="1"/>
          <p:nvPr>
            <p:ph type="title"/>
          </p:nvPr>
        </p:nvSpPr>
        <p:spPr>
          <a:xfrm>
            <a:off x="2884043" y="308228"/>
            <a:ext cx="6423900" cy="6966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None/>
            </a:pPr>
            <a:r>
              <a:rPr lang="en-US"/>
              <a:t>Internal Architecture of 8086 (cont..)</a:t>
            </a:r>
            <a:endParaRPr/>
          </a:p>
        </p:txBody>
      </p:sp>
      <p:sp>
        <p:nvSpPr>
          <p:cNvPr id="783" name="Google Shape;783;gda7c634b4f_0_530"/>
          <p:cNvSpPr txBox="1"/>
          <p:nvPr/>
        </p:nvSpPr>
        <p:spPr>
          <a:xfrm>
            <a:off x="2743200" y="6353010"/>
            <a:ext cx="655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Figure 2:[2]</a:t>
            </a:r>
            <a:endParaRPr/>
          </a:p>
        </p:txBody>
      </p:sp>
      <p:sp>
        <p:nvSpPr>
          <p:cNvPr id="784" name="Google Shape;784;gda7c634b4f_0_530"/>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gda7c634b4f_0_536"/>
          <p:cNvSpPr txBox="1"/>
          <p:nvPr>
            <p:ph type="title"/>
          </p:nvPr>
        </p:nvSpPr>
        <p:spPr>
          <a:xfrm>
            <a:off x="2884043" y="308228"/>
            <a:ext cx="6423900" cy="6966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None/>
            </a:pPr>
            <a:r>
              <a:rPr lang="en-US"/>
              <a:t>Various Pins of 8086</a:t>
            </a:r>
            <a:endParaRPr/>
          </a:p>
        </p:txBody>
      </p:sp>
      <p:sp>
        <p:nvSpPr>
          <p:cNvPr id="790" name="Google Shape;790;gda7c634b4f_0_536"/>
          <p:cNvSpPr txBox="1"/>
          <p:nvPr>
            <p:ph idx="1" type="body"/>
          </p:nvPr>
        </p:nvSpPr>
        <p:spPr>
          <a:xfrm>
            <a:off x="2333370" y="2024812"/>
            <a:ext cx="8647500" cy="17697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spcBef>
                <a:spcPts val="0"/>
              </a:spcBef>
              <a:spcAft>
                <a:spcPts val="0"/>
              </a:spcAft>
              <a:buNone/>
            </a:pPr>
            <a:r>
              <a:rPr lang="en-US" sz="1600"/>
              <a:t>Pins common to Minimum and Maximum modes:</a:t>
            </a:r>
            <a:endParaRPr/>
          </a:p>
          <a:p>
            <a:pPr indent="0" lvl="4" marL="1828800" rtl="0" algn="l">
              <a:spcBef>
                <a:spcPts val="1600"/>
              </a:spcBef>
              <a:spcAft>
                <a:spcPts val="0"/>
              </a:spcAft>
              <a:buNone/>
            </a:pPr>
            <a:r>
              <a:t/>
            </a:r>
            <a:endParaRPr sz="1600"/>
          </a:p>
          <a:p>
            <a:pPr indent="0" lvl="4" marL="1828800" rtl="0" algn="l">
              <a:spcBef>
                <a:spcPts val="1600"/>
              </a:spcBef>
              <a:spcAft>
                <a:spcPts val="0"/>
              </a:spcAft>
              <a:buNone/>
            </a:pPr>
            <a:r>
              <a:t/>
            </a:r>
            <a:endParaRPr sz="1600"/>
          </a:p>
          <a:p>
            <a:pPr indent="0" lvl="4" marL="1828800" rtl="0" algn="l">
              <a:spcBef>
                <a:spcPts val="1600"/>
              </a:spcBef>
              <a:spcAft>
                <a:spcPts val="0"/>
              </a:spcAft>
              <a:buNone/>
            </a:pPr>
            <a:r>
              <a:rPr lang="en-US" sz="2400">
                <a:latin typeface="Times New Roman"/>
                <a:ea typeface="Times New Roman"/>
                <a:cs typeface="Times New Roman"/>
                <a:sym typeface="Times New Roman"/>
              </a:rPr>
              <a:t>AD15-AD0</a:t>
            </a:r>
            <a:endParaRPr/>
          </a:p>
          <a:p>
            <a:pPr indent="0" lvl="4" marL="1828800" rtl="0" algn="l">
              <a:spcBef>
                <a:spcPts val="1600"/>
              </a:spcBef>
              <a:spcAft>
                <a:spcPts val="0"/>
              </a:spcAft>
              <a:buNone/>
            </a:pPr>
            <a:r>
              <a:rPr lang="en-US" sz="2400">
                <a:latin typeface="Times New Roman"/>
                <a:ea typeface="Times New Roman"/>
                <a:cs typeface="Times New Roman"/>
                <a:sym typeface="Times New Roman"/>
              </a:rPr>
              <a:t>A19/S6</a:t>
            </a:r>
            <a:endParaRPr/>
          </a:p>
          <a:p>
            <a:pPr indent="0" lvl="4" marL="1828800" rtl="0" algn="l">
              <a:spcBef>
                <a:spcPts val="1600"/>
              </a:spcBef>
              <a:spcAft>
                <a:spcPts val="0"/>
              </a:spcAft>
              <a:buNone/>
            </a:pPr>
            <a:r>
              <a:rPr lang="en-US" sz="2400">
                <a:latin typeface="Times New Roman"/>
                <a:ea typeface="Times New Roman"/>
                <a:cs typeface="Times New Roman"/>
                <a:sym typeface="Times New Roman"/>
              </a:rPr>
              <a:t>A18/S5</a:t>
            </a:r>
            <a:endParaRPr/>
          </a:p>
          <a:p>
            <a:pPr indent="0" lvl="4" marL="1828800" rtl="0" algn="l">
              <a:spcBef>
                <a:spcPts val="1600"/>
              </a:spcBef>
              <a:spcAft>
                <a:spcPts val="0"/>
              </a:spcAft>
              <a:buNone/>
            </a:pPr>
            <a:r>
              <a:rPr lang="en-US" sz="2400">
                <a:latin typeface="Times New Roman"/>
                <a:ea typeface="Times New Roman"/>
                <a:cs typeface="Times New Roman"/>
                <a:sym typeface="Times New Roman"/>
              </a:rPr>
              <a:t>A17/S4</a:t>
            </a:r>
            <a:endParaRPr/>
          </a:p>
          <a:p>
            <a:pPr indent="0" lvl="4" marL="1828800" rtl="0" algn="l">
              <a:spcBef>
                <a:spcPts val="1600"/>
              </a:spcBef>
              <a:spcAft>
                <a:spcPts val="0"/>
              </a:spcAft>
              <a:buNone/>
            </a:pPr>
            <a:r>
              <a:rPr lang="en-US" sz="2400">
                <a:latin typeface="Times New Roman"/>
                <a:ea typeface="Times New Roman"/>
                <a:cs typeface="Times New Roman"/>
                <a:sym typeface="Times New Roman"/>
              </a:rPr>
              <a:t>A16/S4</a:t>
            </a:r>
            <a:endParaRPr/>
          </a:p>
          <a:p>
            <a:pPr indent="0" lvl="4" marL="1828800" rtl="0" algn="l">
              <a:spcBef>
                <a:spcPts val="1600"/>
              </a:spcBef>
              <a:spcAft>
                <a:spcPts val="0"/>
              </a:spcAft>
              <a:buNone/>
            </a:pPr>
            <a:r>
              <a:rPr lang="en-US" sz="2400">
                <a:latin typeface="Times New Roman"/>
                <a:ea typeface="Times New Roman"/>
                <a:cs typeface="Times New Roman"/>
                <a:sym typeface="Times New Roman"/>
              </a:rPr>
              <a:t>BHE’/S7</a:t>
            </a:r>
            <a:endParaRPr/>
          </a:p>
          <a:p>
            <a:pPr indent="0" lvl="4" marL="1828800" rtl="0" algn="l">
              <a:spcBef>
                <a:spcPts val="1600"/>
              </a:spcBef>
              <a:spcAft>
                <a:spcPts val="0"/>
              </a:spcAft>
              <a:buNone/>
            </a:pPr>
            <a:r>
              <a:rPr lang="en-US" sz="2400">
                <a:latin typeface="Times New Roman"/>
                <a:ea typeface="Times New Roman"/>
                <a:cs typeface="Times New Roman"/>
                <a:sym typeface="Times New Roman"/>
              </a:rPr>
              <a:t>RD’</a:t>
            </a:r>
            <a:endParaRPr/>
          </a:p>
          <a:p>
            <a:pPr indent="0" lvl="4" marL="1828800" rtl="0" algn="l">
              <a:spcBef>
                <a:spcPts val="1600"/>
              </a:spcBef>
              <a:spcAft>
                <a:spcPts val="0"/>
              </a:spcAft>
              <a:buNone/>
            </a:pPr>
            <a:r>
              <a:rPr lang="en-US" sz="2400">
                <a:latin typeface="Times New Roman"/>
                <a:ea typeface="Times New Roman"/>
                <a:cs typeface="Times New Roman"/>
                <a:sym typeface="Times New Roman"/>
              </a:rPr>
              <a:t>READY</a:t>
            </a:r>
            <a:endParaRPr/>
          </a:p>
          <a:p>
            <a:pPr indent="0" lvl="4" marL="1828800" rtl="0" algn="l">
              <a:spcBef>
                <a:spcPts val="1600"/>
              </a:spcBef>
              <a:spcAft>
                <a:spcPts val="0"/>
              </a:spcAft>
              <a:buNone/>
            </a:pPr>
            <a:r>
              <a:rPr lang="en-US" sz="2400">
                <a:latin typeface="Times New Roman"/>
                <a:ea typeface="Times New Roman"/>
                <a:cs typeface="Times New Roman"/>
                <a:sym typeface="Times New Roman"/>
              </a:rPr>
              <a:t>INTR</a:t>
            </a:r>
            <a:endParaRPr/>
          </a:p>
          <a:p>
            <a:pPr indent="0" lvl="4" marL="1828800" rtl="0" algn="l">
              <a:spcBef>
                <a:spcPts val="1600"/>
              </a:spcBef>
              <a:spcAft>
                <a:spcPts val="0"/>
              </a:spcAft>
              <a:buNone/>
            </a:pPr>
            <a:r>
              <a:rPr lang="en-US" sz="2400">
                <a:latin typeface="Times New Roman"/>
                <a:ea typeface="Times New Roman"/>
                <a:cs typeface="Times New Roman"/>
                <a:sym typeface="Times New Roman"/>
              </a:rPr>
              <a:t>TEST</a:t>
            </a:r>
            <a:endParaRPr/>
          </a:p>
          <a:p>
            <a:pPr indent="0" lvl="4" marL="1828800" rtl="0" algn="l">
              <a:spcBef>
                <a:spcPts val="1600"/>
              </a:spcBef>
              <a:spcAft>
                <a:spcPts val="0"/>
              </a:spcAft>
              <a:buNone/>
            </a:pPr>
            <a:r>
              <a:rPr lang="en-US" sz="2400">
                <a:latin typeface="Times New Roman"/>
                <a:ea typeface="Times New Roman"/>
                <a:cs typeface="Times New Roman"/>
                <a:sym typeface="Times New Roman"/>
              </a:rPr>
              <a:t>CLK</a:t>
            </a:r>
            <a:endParaRPr/>
          </a:p>
          <a:p>
            <a:pPr indent="0" lvl="4" marL="1828800" rtl="0" algn="l">
              <a:spcBef>
                <a:spcPts val="1600"/>
              </a:spcBef>
              <a:spcAft>
                <a:spcPts val="0"/>
              </a:spcAft>
              <a:buNone/>
            </a:pPr>
            <a:r>
              <a:rPr lang="en-US" sz="2400">
                <a:latin typeface="Times New Roman"/>
                <a:ea typeface="Times New Roman"/>
                <a:cs typeface="Times New Roman"/>
                <a:sym typeface="Times New Roman"/>
              </a:rPr>
              <a:t>MN/MX</a:t>
            </a:r>
            <a:endParaRPr/>
          </a:p>
          <a:p>
            <a:pPr indent="0" lvl="0" marL="0" rtl="0" algn="l">
              <a:spcBef>
                <a:spcPts val="1600"/>
              </a:spcBef>
              <a:spcAft>
                <a:spcPts val="16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da7c634b4f_0_541"/>
          <p:cNvSpPr txBox="1"/>
          <p:nvPr>
            <p:ph idx="1" type="body"/>
          </p:nvPr>
        </p:nvSpPr>
        <p:spPr>
          <a:xfrm>
            <a:off x="2333370" y="2024812"/>
            <a:ext cx="8647500" cy="1769700"/>
          </a:xfrm>
          <a:prstGeom prst="rect">
            <a:avLst/>
          </a:prstGeom>
          <a:noFill/>
          <a:ln>
            <a:noFill/>
          </a:ln>
        </p:spPr>
        <p:txBody>
          <a:bodyPr anchorCtr="0" anchor="t" bIns="0" lIns="0" spcFirstLastPara="1" rIns="0" wrap="square" tIns="0">
            <a:normAutofit fontScale="77500" lnSpcReduction="10000"/>
          </a:bodyPr>
          <a:lstStyle/>
          <a:p>
            <a:pPr indent="0" lvl="0" marL="0" rtl="0" algn="just">
              <a:spcBef>
                <a:spcPts val="0"/>
              </a:spcBef>
              <a:spcAft>
                <a:spcPts val="0"/>
              </a:spcAft>
              <a:buClr>
                <a:schemeClr val="dk1"/>
              </a:buClr>
              <a:buSzPct val="106666"/>
              <a:buFont typeface="Arial Black"/>
              <a:buNone/>
            </a:pPr>
            <a:r>
              <a:rPr b="1" lang="en-US"/>
              <a:t>Power supply and frequency signals</a:t>
            </a:r>
            <a:endParaRPr/>
          </a:p>
          <a:p>
            <a:pPr indent="0" lvl="0" marL="0" rtl="0" algn="just">
              <a:spcBef>
                <a:spcPts val="1600"/>
              </a:spcBef>
              <a:spcAft>
                <a:spcPts val="0"/>
              </a:spcAft>
              <a:buNone/>
            </a:pPr>
            <a:r>
              <a:rPr lang="en-US" sz="3500">
                <a:latin typeface="Times New Roman"/>
                <a:ea typeface="Times New Roman"/>
                <a:cs typeface="Times New Roman"/>
                <a:sym typeface="Times New Roman"/>
              </a:rPr>
              <a:t>It uses 5V DC supply at VCC pin 40, and uses ground at VSS pin 1 and 20 for its operation.</a:t>
            </a:r>
            <a:endParaRPr/>
          </a:p>
          <a:p>
            <a:pPr indent="0" lvl="0" marL="0" rtl="0" algn="just">
              <a:spcBef>
                <a:spcPts val="1600"/>
              </a:spcBef>
              <a:spcAft>
                <a:spcPts val="0"/>
              </a:spcAft>
              <a:buClr>
                <a:schemeClr val="dk1"/>
              </a:buClr>
              <a:buSzPct val="106666"/>
              <a:buFont typeface="Arial Black"/>
              <a:buNone/>
            </a:pPr>
            <a:r>
              <a:t/>
            </a:r>
            <a:endParaRPr/>
          </a:p>
          <a:p>
            <a:pPr indent="0" lvl="0" marL="0" rtl="0" algn="just">
              <a:spcBef>
                <a:spcPts val="1600"/>
              </a:spcBef>
              <a:spcAft>
                <a:spcPts val="0"/>
              </a:spcAft>
              <a:buClr>
                <a:schemeClr val="dk1"/>
              </a:buClr>
              <a:buSzPct val="106666"/>
              <a:buFont typeface="Arial Black"/>
              <a:buNone/>
            </a:pPr>
            <a:r>
              <a:rPr b="1" lang="en-US"/>
              <a:t>Clock signal</a:t>
            </a:r>
            <a:endParaRPr/>
          </a:p>
          <a:p>
            <a:pPr indent="0" lvl="0" marL="0" rtl="0" algn="just">
              <a:spcBef>
                <a:spcPts val="1600"/>
              </a:spcBef>
              <a:spcAft>
                <a:spcPts val="0"/>
              </a:spcAft>
              <a:buNone/>
            </a:pPr>
            <a:r>
              <a:rPr lang="en-US">
                <a:latin typeface="Times New Roman"/>
                <a:ea typeface="Times New Roman"/>
                <a:cs typeface="Times New Roman"/>
                <a:sym typeface="Times New Roman"/>
              </a:rPr>
              <a:t>Clock signal is provided through Pin-19. It provides timing to the processor for operations. Its frequency is different for different versions, i.e. 5MHz, 8MHz and 10MHz.</a:t>
            </a:r>
            <a:endParaRPr/>
          </a:p>
          <a:p>
            <a:pPr indent="0" lvl="0" marL="0" rtl="0" algn="just">
              <a:spcBef>
                <a:spcPts val="1600"/>
              </a:spcBef>
              <a:spcAft>
                <a:spcPts val="0"/>
              </a:spcAft>
              <a:buClr>
                <a:schemeClr val="dk1"/>
              </a:buClr>
              <a:buSzPct val="106666"/>
              <a:buFont typeface="Arial Black"/>
              <a:buNone/>
            </a:pPr>
            <a:r>
              <a:t/>
            </a:r>
            <a:endParaRPr/>
          </a:p>
          <a:p>
            <a:pPr indent="0" lvl="0" marL="0" rtl="0" algn="just">
              <a:spcBef>
                <a:spcPts val="1600"/>
              </a:spcBef>
              <a:spcAft>
                <a:spcPts val="0"/>
              </a:spcAft>
              <a:buClr>
                <a:schemeClr val="dk1"/>
              </a:buClr>
              <a:buSzPct val="106666"/>
              <a:buFont typeface="Arial Black"/>
              <a:buNone/>
            </a:pPr>
            <a:r>
              <a:rPr b="1" lang="en-US"/>
              <a:t>Address/data bus</a:t>
            </a:r>
            <a:endParaRPr/>
          </a:p>
          <a:p>
            <a:pPr indent="0" lvl="0" marL="0" rtl="0" algn="just">
              <a:spcBef>
                <a:spcPts val="1600"/>
              </a:spcBef>
              <a:spcAft>
                <a:spcPts val="1600"/>
              </a:spcAft>
              <a:buNone/>
            </a:pPr>
            <a:r>
              <a:rPr lang="en-US">
                <a:latin typeface="Times New Roman"/>
                <a:ea typeface="Times New Roman"/>
                <a:cs typeface="Times New Roman"/>
                <a:sym typeface="Times New Roman"/>
              </a:rPr>
              <a:t>AD0-AD15. These are 16 address/data bus. AD0-AD7 carries low order byte data and AD8AD15 carries higher order byte data. During the first clock cycle, it carries 16-bit address and after that it carries 16-bit data</a:t>
            </a:r>
            <a:r>
              <a:rPr lang="en-US"/>
              <a:t>.</a:t>
            </a:r>
            <a:endParaRPr/>
          </a:p>
        </p:txBody>
      </p:sp>
      <p:sp>
        <p:nvSpPr>
          <p:cNvPr id="796" name="Google Shape;796;gda7c634b4f_0_541"/>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da7c634b4f_0_545"/>
          <p:cNvSpPr txBox="1"/>
          <p:nvPr>
            <p:ph idx="1" type="body"/>
          </p:nvPr>
        </p:nvSpPr>
        <p:spPr>
          <a:xfrm>
            <a:off x="2333370" y="2024812"/>
            <a:ext cx="8647500" cy="176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400"/>
              <a:buFont typeface="Arial Black"/>
              <a:buNone/>
            </a:pPr>
            <a:r>
              <a:rPr b="1" lang="en-US" sz="2400"/>
              <a:t>Address/status bus</a:t>
            </a:r>
            <a:endParaRPr sz="2400"/>
          </a:p>
          <a:p>
            <a:pPr indent="0" lvl="0" marL="0" rtl="0" algn="l">
              <a:spcBef>
                <a:spcPts val="1600"/>
              </a:spcBef>
              <a:spcAft>
                <a:spcPts val="0"/>
              </a:spcAft>
              <a:buNone/>
            </a:pPr>
            <a:r>
              <a:rPr lang="en-US" sz="2400">
                <a:latin typeface="Times New Roman"/>
                <a:ea typeface="Times New Roman"/>
                <a:cs typeface="Times New Roman"/>
                <a:sym typeface="Times New Roman"/>
              </a:rPr>
              <a:t>A16-A19/S3-S6. These are the 4 address/status buses. During the first clock cycle, it carries 4-bit address and later it carries status signals.</a:t>
            </a:r>
            <a:endParaRPr/>
          </a:p>
          <a:p>
            <a:pPr indent="0" lvl="0" marL="0" rtl="0" algn="l">
              <a:spcBef>
                <a:spcPts val="1600"/>
              </a:spcBef>
              <a:spcAft>
                <a:spcPts val="0"/>
              </a:spcAft>
              <a:buNone/>
            </a:pPr>
            <a:r>
              <a:t/>
            </a:r>
            <a:endParaRPr sz="2400">
              <a:latin typeface="Times New Roman"/>
              <a:ea typeface="Times New Roman"/>
              <a:cs typeface="Times New Roman"/>
              <a:sym typeface="Times New Roman"/>
            </a:endParaRPr>
          </a:p>
          <a:p>
            <a:pPr indent="0" lvl="0" marL="0" rtl="0" algn="l">
              <a:spcBef>
                <a:spcPts val="1600"/>
              </a:spcBef>
              <a:spcAft>
                <a:spcPts val="0"/>
              </a:spcAft>
              <a:buClr>
                <a:schemeClr val="dk1"/>
              </a:buClr>
              <a:buSzPts val="2400"/>
              <a:buFont typeface="Arial Black"/>
              <a:buNone/>
            </a:pPr>
            <a:r>
              <a:rPr b="1" lang="en-US" sz="2400"/>
              <a:t>S7/BHE’</a:t>
            </a:r>
            <a:endParaRPr sz="2400"/>
          </a:p>
          <a:p>
            <a:pPr indent="0" lvl="0" marL="0" rtl="0" algn="l">
              <a:spcBef>
                <a:spcPts val="1600"/>
              </a:spcBef>
              <a:spcAft>
                <a:spcPts val="0"/>
              </a:spcAft>
              <a:buNone/>
            </a:pPr>
            <a:r>
              <a:rPr lang="en-US" sz="2800">
                <a:latin typeface="Times New Roman"/>
                <a:ea typeface="Times New Roman"/>
                <a:cs typeface="Times New Roman"/>
                <a:sym typeface="Times New Roman"/>
              </a:rPr>
              <a:t>BHE’ stands for Bus High Enable. It is available at pin 34 and used to indicate the transfer of data using data bus D8-D15. This signal is low during the first clock cycle, thereafter it is active.</a:t>
            </a:r>
            <a:endParaRPr/>
          </a:p>
          <a:p>
            <a:pPr indent="0" lvl="0" marL="0" rtl="0" algn="l">
              <a:spcBef>
                <a:spcPts val="1600"/>
              </a:spcBef>
              <a:spcAft>
                <a:spcPts val="0"/>
              </a:spcAft>
              <a:buNone/>
            </a:pPr>
            <a:r>
              <a:t/>
            </a:r>
            <a:endParaRPr sz="2400"/>
          </a:p>
          <a:p>
            <a:pPr indent="0" lvl="0" marL="0" rtl="0" algn="l">
              <a:spcBef>
                <a:spcPts val="1600"/>
              </a:spcBef>
              <a:spcAft>
                <a:spcPts val="0"/>
              </a:spcAft>
              <a:buClr>
                <a:schemeClr val="dk1"/>
              </a:buClr>
              <a:buSzPts val="2400"/>
              <a:buFont typeface="Arial Black"/>
              <a:buNone/>
            </a:pPr>
            <a:r>
              <a:rPr b="1" lang="en-US" sz="2400"/>
              <a:t>Read(RD’)</a:t>
            </a:r>
            <a:endParaRPr sz="2400"/>
          </a:p>
          <a:p>
            <a:pPr indent="0" lvl="0" marL="0" rtl="0" algn="l">
              <a:spcBef>
                <a:spcPts val="1600"/>
              </a:spcBef>
              <a:spcAft>
                <a:spcPts val="0"/>
              </a:spcAft>
              <a:buNone/>
            </a:pPr>
            <a:r>
              <a:rPr lang="en-US" sz="2800">
                <a:latin typeface="Times New Roman"/>
                <a:ea typeface="Times New Roman"/>
                <a:cs typeface="Times New Roman"/>
                <a:sym typeface="Times New Roman"/>
              </a:rPr>
              <a:t>It is available at pin 32 and is used to read signal for Read operation.</a:t>
            </a:r>
            <a:endParaRPr/>
          </a:p>
          <a:p>
            <a:pPr indent="0" lvl="0" marL="0" rtl="0" algn="l">
              <a:spcBef>
                <a:spcPts val="1600"/>
              </a:spcBef>
              <a:spcAft>
                <a:spcPts val="0"/>
              </a:spcAft>
              <a:buNone/>
            </a:pPr>
            <a:r>
              <a:t/>
            </a:r>
            <a:endParaRPr sz="2800">
              <a:latin typeface="Times New Roman"/>
              <a:ea typeface="Times New Roman"/>
              <a:cs typeface="Times New Roman"/>
              <a:sym typeface="Times New Roman"/>
            </a:endParaRPr>
          </a:p>
          <a:p>
            <a:pPr indent="0" lvl="0" marL="0" rtl="0" algn="l">
              <a:spcBef>
                <a:spcPts val="1600"/>
              </a:spcBef>
              <a:spcAft>
                <a:spcPts val="0"/>
              </a:spcAft>
              <a:buClr>
                <a:schemeClr val="dk1"/>
              </a:buClr>
              <a:buSzPts val="2400"/>
              <a:buFont typeface="Arial Black"/>
              <a:buNone/>
            </a:pPr>
            <a:r>
              <a:t/>
            </a:r>
            <a:endParaRPr sz="2400"/>
          </a:p>
          <a:p>
            <a:pPr indent="0" lvl="0" marL="0" rtl="0" algn="l">
              <a:spcBef>
                <a:spcPts val="1600"/>
              </a:spcBef>
              <a:spcAft>
                <a:spcPts val="1600"/>
              </a:spcAft>
              <a:buClr>
                <a:schemeClr val="dk1"/>
              </a:buClr>
              <a:buSzPts val="2400"/>
              <a:buFont typeface="Arial Black"/>
              <a:buNone/>
            </a:pPr>
            <a:r>
              <a:t/>
            </a:r>
            <a:endParaRPr sz="2400"/>
          </a:p>
        </p:txBody>
      </p:sp>
      <p:sp>
        <p:nvSpPr>
          <p:cNvPr id="802" name="Google Shape;802;gda7c634b4f_0_545"/>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descr="8086 [2] Ahad. Internal! External? 8086 vs _bit Data Bus 20_bit Address  8_bit Data Bus 20_bit Address Only external bus of 8088 is. - ppt download" id="807" name="Google Shape;807;gda7c634b4f_0_549"/>
          <p:cNvPicPr preferRelativeResize="0"/>
          <p:nvPr/>
        </p:nvPicPr>
        <p:blipFill rotWithShape="1">
          <a:blip r:embed="rId3">
            <a:alphaModFix/>
          </a:blip>
          <a:srcRect b="0" l="0" r="0" t="0"/>
          <a:stretch/>
        </p:blipFill>
        <p:spPr>
          <a:xfrm>
            <a:off x="914400" y="609600"/>
            <a:ext cx="10668000" cy="6096001"/>
          </a:xfrm>
          <a:prstGeom prst="rect">
            <a:avLst/>
          </a:prstGeom>
          <a:noFill/>
          <a:ln>
            <a:noFill/>
          </a:ln>
        </p:spPr>
      </p:pic>
      <p:sp>
        <p:nvSpPr>
          <p:cNvPr id="808" name="Google Shape;808;gda7c634b4f_0_549"/>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809" name="Google Shape;809;gda7c634b4f_0_549"/>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gda7c634b4f_0_553"/>
          <p:cNvSpPr txBox="1"/>
          <p:nvPr>
            <p:ph idx="1" type="body"/>
          </p:nvPr>
        </p:nvSpPr>
        <p:spPr>
          <a:xfrm>
            <a:off x="2333370" y="2024812"/>
            <a:ext cx="8647500" cy="1769700"/>
          </a:xfrm>
          <a:prstGeom prst="rect">
            <a:avLst/>
          </a:prstGeom>
          <a:noFill/>
          <a:ln>
            <a:noFill/>
          </a:ln>
        </p:spPr>
        <p:txBody>
          <a:bodyPr anchorCtr="0" anchor="t" bIns="0" lIns="0" spcFirstLastPara="1" rIns="0" wrap="square" tIns="0">
            <a:normAutofit fontScale="85000" lnSpcReduction="20000"/>
          </a:bodyPr>
          <a:lstStyle/>
          <a:p>
            <a:pPr indent="0" lvl="0" marL="0" rtl="0" algn="l">
              <a:spcBef>
                <a:spcPts val="0"/>
              </a:spcBef>
              <a:spcAft>
                <a:spcPts val="0"/>
              </a:spcAft>
              <a:buClr>
                <a:schemeClr val="dk1"/>
              </a:buClr>
              <a:buSzPct val="106666"/>
              <a:buFont typeface="Arial Black"/>
              <a:buNone/>
            </a:pPr>
            <a:r>
              <a:rPr b="1" lang="en-US"/>
              <a:t>Ready</a:t>
            </a:r>
            <a:endParaRPr/>
          </a:p>
          <a:p>
            <a:pPr indent="0" lvl="0" marL="0" rtl="0" algn="just">
              <a:spcBef>
                <a:spcPts val="1600"/>
              </a:spcBef>
              <a:spcAft>
                <a:spcPts val="0"/>
              </a:spcAft>
              <a:buNone/>
            </a:pPr>
            <a:r>
              <a:rPr lang="en-US">
                <a:latin typeface="Times New Roman"/>
                <a:ea typeface="Times New Roman"/>
                <a:cs typeface="Times New Roman"/>
                <a:sym typeface="Times New Roman"/>
              </a:rPr>
              <a:t>It is available at pin 22. It is an acknowledgement signal from I/O devices that data is transferred. It is an active high signal. When it is high, it indicates that the device is ready to transfer data. When it is low, it indicates wait state.</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ct val="106666"/>
              <a:buFont typeface="Arial Black"/>
              <a:buNone/>
            </a:pPr>
            <a:r>
              <a:rPr b="1" lang="en-US"/>
              <a:t>INTR</a:t>
            </a:r>
            <a:endParaRPr/>
          </a:p>
          <a:p>
            <a:pPr indent="0" lvl="0" marL="0" rtl="0" algn="just">
              <a:spcBef>
                <a:spcPts val="1600"/>
              </a:spcBef>
              <a:spcAft>
                <a:spcPts val="0"/>
              </a:spcAft>
              <a:buNone/>
            </a:pPr>
            <a:r>
              <a:rPr lang="en-US">
                <a:latin typeface="Times New Roman"/>
                <a:ea typeface="Times New Roman"/>
                <a:cs typeface="Times New Roman"/>
                <a:sym typeface="Times New Roman"/>
              </a:rPr>
              <a:t>It is available at pin 18. It is an interrupt request signal, which is sampled during the last clock cycle of each instruction to determine if the processor considered this as an interrupt or not.</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ct val="106666"/>
              <a:buFont typeface="Arial Black"/>
              <a:buNone/>
            </a:pPr>
            <a:r>
              <a:rPr b="1" lang="en-US"/>
              <a:t>NMI</a:t>
            </a:r>
            <a:endParaRPr/>
          </a:p>
          <a:p>
            <a:pPr indent="0" lvl="0" marL="0" rtl="0" algn="just">
              <a:spcBef>
                <a:spcPts val="1600"/>
              </a:spcBef>
              <a:spcAft>
                <a:spcPts val="1600"/>
              </a:spcAft>
              <a:buNone/>
            </a:pPr>
            <a:r>
              <a:rPr lang="en-US">
                <a:latin typeface="Times New Roman"/>
                <a:ea typeface="Times New Roman"/>
                <a:cs typeface="Times New Roman"/>
                <a:sym typeface="Times New Roman"/>
              </a:rPr>
              <a:t>It stands for non-maskable interrupt and is available at pin 17. It is an edge triggered input, which causes an interrupt request to the microprocessor.</a:t>
            </a:r>
            <a:endParaRPr/>
          </a:p>
        </p:txBody>
      </p:sp>
      <p:sp>
        <p:nvSpPr>
          <p:cNvPr id="815" name="Google Shape;815;gda7c634b4f_0_553"/>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da7c634b4f_0_557"/>
          <p:cNvSpPr txBox="1"/>
          <p:nvPr>
            <p:ph idx="1" type="body"/>
          </p:nvPr>
        </p:nvSpPr>
        <p:spPr>
          <a:xfrm>
            <a:off x="2333370" y="2024812"/>
            <a:ext cx="8647500" cy="1769700"/>
          </a:xfrm>
          <a:prstGeom prst="rect">
            <a:avLst/>
          </a:prstGeom>
          <a:noFill/>
          <a:ln>
            <a:noFill/>
          </a:ln>
        </p:spPr>
        <p:txBody>
          <a:bodyPr anchorCtr="0" anchor="t" bIns="0" lIns="0" spcFirstLastPara="1" rIns="0" wrap="square" tIns="0">
            <a:normAutofit fontScale="85000" lnSpcReduction="10000"/>
          </a:bodyPr>
          <a:lstStyle/>
          <a:p>
            <a:pPr indent="0" lvl="0" marL="0" rtl="0" algn="l">
              <a:spcBef>
                <a:spcPts val="0"/>
              </a:spcBef>
              <a:spcAft>
                <a:spcPts val="0"/>
              </a:spcAft>
              <a:buClr>
                <a:schemeClr val="dk1"/>
              </a:buClr>
              <a:buSzPct val="106666"/>
              <a:buFont typeface="Arial Black"/>
              <a:buNone/>
            </a:pPr>
            <a:r>
              <a:rPr b="1" lang="en-US"/>
              <a:t>TEST</a:t>
            </a:r>
            <a:endParaRPr/>
          </a:p>
          <a:p>
            <a:pPr indent="0" lvl="0" marL="0" rtl="0" algn="just">
              <a:spcBef>
                <a:spcPts val="1600"/>
              </a:spcBef>
              <a:spcAft>
                <a:spcPts val="0"/>
              </a:spcAft>
              <a:buNone/>
            </a:pPr>
            <a:r>
              <a:rPr lang="en-US">
                <a:latin typeface="Times New Roman"/>
                <a:ea typeface="Times New Roman"/>
                <a:cs typeface="Times New Roman"/>
                <a:sym typeface="Times New Roman"/>
              </a:rPr>
              <a:t>This signal is like wait state and is available at pin 23. When this signal is high, then the processor has to wait for IDLE state, else the execution continues.</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ct val="106666"/>
              <a:buFont typeface="Arial Black"/>
              <a:buNone/>
            </a:pPr>
            <a:r>
              <a:rPr b="1" lang="en-US"/>
              <a:t>MN/MX’ </a:t>
            </a:r>
            <a:endParaRPr/>
          </a:p>
          <a:p>
            <a:pPr indent="0" lvl="0" marL="0" rtl="0" algn="l">
              <a:spcBef>
                <a:spcPts val="1600"/>
              </a:spcBef>
              <a:spcAft>
                <a:spcPts val="0"/>
              </a:spcAft>
              <a:buClr>
                <a:schemeClr val="dk1"/>
              </a:buClr>
              <a:buSzPct val="106666"/>
              <a:buFont typeface="Times New Roman"/>
              <a:buNone/>
            </a:pPr>
            <a:r>
              <a:rPr lang="en-US">
                <a:latin typeface="Times New Roman"/>
                <a:ea typeface="Times New Roman"/>
                <a:cs typeface="Times New Roman"/>
                <a:sym typeface="Times New Roman"/>
              </a:rPr>
              <a:t>It stands for Minimum/Maximum and is available at pin 33. It indicates what mode the processor is to operate in; when it is high, it works in the minimum mode and vice-versa.</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ct val="106666"/>
              <a:buFont typeface="Arial Black"/>
              <a:buNone/>
            </a:pPr>
            <a:r>
              <a:rPr b="1" lang="en-US"/>
              <a:t>INTA’</a:t>
            </a:r>
            <a:endParaRPr/>
          </a:p>
          <a:p>
            <a:pPr indent="0" lvl="0" marL="0" rtl="0" algn="just">
              <a:spcBef>
                <a:spcPts val="1600"/>
              </a:spcBef>
              <a:spcAft>
                <a:spcPts val="1600"/>
              </a:spcAft>
              <a:buNone/>
            </a:pPr>
            <a:r>
              <a:rPr lang="en-US">
                <a:latin typeface="Times New Roman"/>
                <a:ea typeface="Times New Roman"/>
                <a:cs typeface="Times New Roman"/>
                <a:sym typeface="Times New Roman"/>
              </a:rPr>
              <a:t>It is an interrupt acknowledgement signal and available at pin 24. When the microprocessor receives this signal, it acknowledges the interrupt.</a:t>
            </a:r>
            <a:endParaRPr/>
          </a:p>
        </p:txBody>
      </p:sp>
      <p:sp>
        <p:nvSpPr>
          <p:cNvPr id="821" name="Google Shape;821;gda7c634b4f_0_557"/>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da7c634b4f_0_561"/>
          <p:cNvSpPr txBox="1"/>
          <p:nvPr>
            <p:ph type="title"/>
          </p:nvPr>
        </p:nvSpPr>
        <p:spPr>
          <a:xfrm>
            <a:off x="2884043" y="308228"/>
            <a:ext cx="6423900" cy="6966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None/>
            </a:pPr>
            <a:r>
              <a:rPr lang="en-US" sz="3600"/>
              <a:t>TWO OPERATING MODES OF 8086</a:t>
            </a:r>
            <a:endParaRPr/>
          </a:p>
        </p:txBody>
      </p:sp>
      <p:sp>
        <p:nvSpPr>
          <p:cNvPr id="827" name="Google Shape;827;gda7c634b4f_0_561"/>
          <p:cNvSpPr txBox="1"/>
          <p:nvPr>
            <p:ph idx="1" type="body"/>
          </p:nvPr>
        </p:nvSpPr>
        <p:spPr>
          <a:xfrm>
            <a:off x="2333370" y="2024812"/>
            <a:ext cx="8647500" cy="17697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•The minimum mode is selected by applying logic 1 to the MN / MX input pin. This is a single microprocessor configuration. </a:t>
            </a:r>
            <a:endParaRPr/>
          </a:p>
          <a:p>
            <a:pPr indent="0" lvl="0" marL="0" rtl="0" algn="l">
              <a:spcBef>
                <a:spcPts val="1600"/>
              </a:spcBef>
              <a:spcAft>
                <a:spcPts val="1600"/>
              </a:spcAft>
              <a:buClr>
                <a:schemeClr val="dk1"/>
              </a:buClr>
              <a:buSzPts val="3200"/>
              <a:buFont typeface="Times New Roman"/>
              <a:buNone/>
            </a:pPr>
            <a:r>
              <a:rPr lang="en-US">
                <a:latin typeface="Times New Roman"/>
                <a:ea typeface="Times New Roman"/>
                <a:cs typeface="Times New Roman"/>
                <a:sym typeface="Times New Roman"/>
              </a:rPr>
              <a:t>•The maximum mode is selected by applying logic 0 to the MN / MX input pin. This is a multi micro processors configuration.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da7c634b4f_0_601"/>
          <p:cNvSpPr txBox="1"/>
          <p:nvPr/>
        </p:nvSpPr>
        <p:spPr>
          <a:xfrm>
            <a:off x="11400535" y="6426504"/>
            <a:ext cx="102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888888"/>
                </a:solidFill>
                <a:latin typeface="Arial"/>
                <a:ea typeface="Arial"/>
                <a:cs typeface="Arial"/>
                <a:sym typeface="Arial"/>
              </a:rPr>
              <a:t>2</a:t>
            </a:r>
            <a:endParaRPr sz="1200">
              <a:solidFill>
                <a:schemeClr val="dk1"/>
              </a:solidFill>
              <a:latin typeface="Arial"/>
              <a:ea typeface="Arial"/>
              <a:cs typeface="Arial"/>
              <a:sym typeface="Arial"/>
            </a:endParaRPr>
          </a:p>
        </p:txBody>
      </p:sp>
      <p:sp>
        <p:nvSpPr>
          <p:cNvPr id="833" name="Google Shape;833;gda7c634b4f_0_601"/>
          <p:cNvSpPr/>
          <p:nvPr/>
        </p:nvSpPr>
        <p:spPr>
          <a:xfrm>
            <a:off x="6010655" y="838200"/>
            <a:ext cx="5651500" cy="5908675"/>
          </a:xfrm>
          <a:custGeom>
            <a:rect b="b" l="l" r="r" t="t"/>
            <a:pathLst>
              <a:path extrusionOk="0" h="5908675" w="5651500">
                <a:moveTo>
                  <a:pt x="0" y="5518404"/>
                </a:moveTo>
                <a:lnTo>
                  <a:pt x="5152644" y="5518404"/>
                </a:lnTo>
                <a:lnTo>
                  <a:pt x="5152644" y="0"/>
                </a:lnTo>
                <a:lnTo>
                  <a:pt x="0" y="0"/>
                </a:lnTo>
                <a:lnTo>
                  <a:pt x="0" y="5518404"/>
                </a:lnTo>
                <a:close/>
              </a:path>
              <a:path extrusionOk="0" h="5908675" w="5651500">
                <a:moveTo>
                  <a:pt x="5205984" y="5697474"/>
                </a:moveTo>
                <a:lnTo>
                  <a:pt x="5211857" y="5649076"/>
                </a:lnTo>
                <a:lnTo>
                  <a:pt x="5228590" y="5604648"/>
                </a:lnTo>
                <a:lnTo>
                  <a:pt x="5254849" y="5565457"/>
                </a:lnTo>
                <a:lnTo>
                  <a:pt x="5289301" y="5532770"/>
                </a:lnTo>
                <a:lnTo>
                  <a:pt x="5330614" y="5507853"/>
                </a:lnTo>
                <a:lnTo>
                  <a:pt x="5377453" y="5491974"/>
                </a:lnTo>
                <a:lnTo>
                  <a:pt x="5428488" y="5486400"/>
                </a:lnTo>
                <a:lnTo>
                  <a:pt x="5479522" y="5491974"/>
                </a:lnTo>
                <a:lnTo>
                  <a:pt x="5526361" y="5507853"/>
                </a:lnTo>
                <a:lnTo>
                  <a:pt x="5567674" y="5532770"/>
                </a:lnTo>
                <a:lnTo>
                  <a:pt x="5602126" y="5565457"/>
                </a:lnTo>
                <a:lnTo>
                  <a:pt x="5628385" y="5604648"/>
                </a:lnTo>
                <a:lnTo>
                  <a:pt x="5645118" y="5649076"/>
                </a:lnTo>
                <a:lnTo>
                  <a:pt x="5650992" y="5697474"/>
                </a:lnTo>
                <a:lnTo>
                  <a:pt x="5645118" y="5745871"/>
                </a:lnTo>
                <a:lnTo>
                  <a:pt x="5628385" y="5790299"/>
                </a:lnTo>
                <a:lnTo>
                  <a:pt x="5602126" y="5829490"/>
                </a:lnTo>
                <a:lnTo>
                  <a:pt x="5567674" y="5862177"/>
                </a:lnTo>
                <a:lnTo>
                  <a:pt x="5526361" y="5887094"/>
                </a:lnTo>
                <a:lnTo>
                  <a:pt x="5479522" y="5902973"/>
                </a:lnTo>
                <a:lnTo>
                  <a:pt x="5428488" y="5908548"/>
                </a:lnTo>
                <a:lnTo>
                  <a:pt x="5377453" y="5902973"/>
                </a:lnTo>
                <a:lnTo>
                  <a:pt x="5330614" y="5887094"/>
                </a:lnTo>
                <a:lnTo>
                  <a:pt x="5289301" y="5862177"/>
                </a:lnTo>
                <a:lnTo>
                  <a:pt x="5254849" y="5829490"/>
                </a:lnTo>
                <a:lnTo>
                  <a:pt x="5228590" y="5790299"/>
                </a:lnTo>
                <a:lnTo>
                  <a:pt x="5211857" y="5745871"/>
                </a:lnTo>
                <a:lnTo>
                  <a:pt x="5205984" y="5697474"/>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834" name="Google Shape;834;gda7c634b4f_0_601"/>
          <p:cNvGraphicFramePr/>
          <p:nvPr/>
        </p:nvGraphicFramePr>
        <p:xfrm>
          <a:off x="181902" y="3859148"/>
          <a:ext cx="3000000" cy="3000000"/>
        </p:xfrm>
        <a:graphic>
          <a:graphicData uri="http://schemas.openxmlformats.org/drawingml/2006/table">
            <a:tbl>
              <a:tblPr bandRow="1" firstRow="1">
                <a:noFill/>
                <a:tableStyleId>{D52ED082-F14C-41A4-9770-FA7A89D817B5}</a:tableStyleId>
              </a:tblPr>
              <a:tblGrid>
                <a:gridCol w="820425"/>
                <a:gridCol w="3622050"/>
                <a:gridCol w="991225"/>
              </a:tblGrid>
              <a:tr h="652275">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a:t>
                      </a:r>
                      <a:endParaRPr sz="1200" u="none" cap="none" strike="noStrike">
                        <a:latin typeface="Arial"/>
                        <a:ea typeface="Arial"/>
                        <a:cs typeface="Arial"/>
                        <a:sym typeface="Arial"/>
                      </a:endParaRPr>
                    </a:p>
                    <a:p>
                      <a:pPr indent="0" lvl="0" marL="68580" marR="0" rtl="0" algn="l">
                        <a:lnSpc>
                          <a:spcPct val="100000"/>
                        </a:lnSpc>
                        <a:spcBef>
                          <a:spcPts val="215"/>
                        </a:spcBef>
                        <a:spcAft>
                          <a:spcPts val="0"/>
                        </a:spcAft>
                        <a:buNone/>
                      </a:pPr>
                      <a:r>
                        <a:rPr lang="en-US" sz="1200" u="none" cap="none" strike="noStrike">
                          <a:latin typeface="Arial"/>
                          <a:ea typeface="Arial"/>
                          <a:cs typeface="Arial"/>
                          <a:sym typeface="Arial"/>
                        </a:rPr>
                        <a:t>Number</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Title</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Level</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4850">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CO1</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differentiate between families of</a:t>
                      </a:r>
                      <a:endParaRPr sz="1100" u="none" cap="none" strike="noStrike">
                        <a:latin typeface="Times New Roman"/>
                        <a:ea typeface="Times New Roman"/>
                        <a:cs typeface="Times New Roman"/>
                        <a:sym typeface="Times New Roman"/>
                      </a:endParaRPr>
                    </a:p>
                    <a:p>
                      <a:pPr indent="0" lvl="0" marL="297180" marR="0" rtl="0" algn="l">
                        <a:lnSpc>
                          <a:spcPct val="100000"/>
                        </a:lnSpc>
                        <a:spcBef>
                          <a:spcPts val="195"/>
                        </a:spcBef>
                        <a:spcAft>
                          <a:spcPts val="0"/>
                        </a:spcAft>
                        <a:buNone/>
                      </a:pPr>
                      <a:r>
                        <a:rPr lang="en-US" sz="1100" u="none" cap="none" strike="noStrike">
                          <a:latin typeface="Times New Roman"/>
                          <a:ea typeface="Times New Roman"/>
                          <a:cs typeface="Times New Roman"/>
                          <a:sym typeface="Times New Roman"/>
                        </a:rPr>
                        <a:t>processors based on architectural requirements.</a:t>
                      </a:r>
                      <a:endParaRPr sz="1100" u="none" cap="none" strike="noStrike">
                        <a:latin typeface="Times New Roman"/>
                        <a:ea typeface="Times New Roman"/>
                        <a:cs typeface="Times New Roman"/>
                        <a:sym typeface="Times New Roman"/>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b="1"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66175">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CO2</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compare the features of the</a:t>
                      </a:r>
                      <a:endParaRPr sz="1100" u="none" cap="none" strike="noStrike">
                        <a:latin typeface="Times New Roman"/>
                        <a:ea typeface="Times New Roman"/>
                        <a:cs typeface="Times New Roman"/>
                        <a:sym typeface="Times New Roman"/>
                      </a:endParaRPr>
                    </a:p>
                    <a:p>
                      <a:pPr indent="0" lvl="0" marL="297180" marR="60960" rtl="0" algn="l">
                        <a:lnSpc>
                          <a:spcPct val="138181"/>
                        </a:lnSpc>
                        <a:spcBef>
                          <a:spcPts val="75"/>
                        </a:spcBef>
                        <a:spcAft>
                          <a:spcPts val="0"/>
                        </a:spcAft>
                        <a:buNone/>
                      </a:pPr>
                      <a:r>
                        <a:rPr lang="en-US" sz="1100" u="none" cap="none" strike="noStrike">
                          <a:latin typeface="Times New Roman"/>
                          <a:ea typeface="Times New Roman"/>
                          <a:cs typeface="Times New Roman"/>
                          <a:sym typeface="Times New Roman"/>
                        </a:rPr>
                        <a:t>processors based on the design requirements of the  system.</a:t>
                      </a:r>
                      <a:endParaRPr sz="1100" u="none" cap="none" strike="noStrike">
                        <a:latin typeface="Times New Roman"/>
                        <a:ea typeface="Times New Roman"/>
                        <a:cs typeface="Times New Roman"/>
                        <a:sym typeface="Times New Roman"/>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b="1"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4850">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CO3</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understand	different</a:t>
                      </a:r>
                      <a:endParaRPr sz="1100" u="none" cap="none" strike="noStrike">
                        <a:latin typeface="Times New Roman"/>
                        <a:ea typeface="Times New Roman"/>
                        <a:cs typeface="Times New Roman"/>
                        <a:sym typeface="Times New Roman"/>
                      </a:endParaRPr>
                    </a:p>
                    <a:p>
                      <a:pPr indent="0" lvl="0" marL="297180" marR="0" rtl="0" algn="l">
                        <a:lnSpc>
                          <a:spcPct val="100000"/>
                        </a:lnSpc>
                        <a:spcBef>
                          <a:spcPts val="190"/>
                        </a:spcBef>
                        <a:spcAft>
                          <a:spcPts val="0"/>
                        </a:spcAft>
                        <a:buNone/>
                      </a:pPr>
                      <a:r>
                        <a:rPr lang="en-US" sz="1100" u="none" cap="none" strike="noStrike">
                          <a:latin typeface="Times New Roman"/>
                          <a:ea typeface="Times New Roman"/>
                          <a:cs typeface="Times New Roman"/>
                          <a:sym typeface="Times New Roman"/>
                        </a:rPr>
                        <a:t>communication protocols for hardware interfacing.</a:t>
                      </a:r>
                      <a:endParaRPr sz="1100" u="none" cap="none" strike="noStrike">
                        <a:latin typeface="Times New Roman"/>
                        <a:ea typeface="Times New Roman"/>
                        <a:cs typeface="Times New Roman"/>
                        <a:sym typeface="Times New Roman"/>
                      </a:endParaRPr>
                    </a:p>
                  </a:txBody>
                  <a:tcPr marT="63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835" name="Google Shape;835;gda7c634b4f_0_601"/>
          <p:cNvSpPr txBox="1"/>
          <p:nvPr>
            <p:ph type="title"/>
          </p:nvPr>
        </p:nvSpPr>
        <p:spPr>
          <a:xfrm>
            <a:off x="2884043" y="308228"/>
            <a:ext cx="6423900" cy="696600"/>
          </a:xfrm>
          <a:prstGeom prst="rect">
            <a:avLst/>
          </a:prstGeom>
          <a:noFill/>
          <a:ln>
            <a:noFill/>
          </a:ln>
        </p:spPr>
        <p:txBody>
          <a:bodyPr anchorCtr="0" anchor="t" bIns="0" lIns="0" spcFirstLastPara="1" rIns="0" wrap="square" tIns="80625">
            <a:spAutoFit/>
          </a:bodyPr>
          <a:lstStyle/>
          <a:p>
            <a:pPr indent="0" lvl="0" marL="483233" marR="5080" rtl="0" algn="ctr">
              <a:lnSpc>
                <a:spcPct val="90000"/>
              </a:lnSpc>
              <a:spcBef>
                <a:spcPts val="0"/>
              </a:spcBef>
              <a:spcAft>
                <a:spcPts val="0"/>
              </a:spcAft>
              <a:buNone/>
            </a:pPr>
            <a:r>
              <a:rPr b="1" lang="en-US" sz="4400">
                <a:latin typeface="Arial"/>
                <a:ea typeface="Arial"/>
                <a:cs typeface="Arial"/>
                <a:sym typeface="Arial"/>
              </a:rPr>
              <a:t>Operating Modes of 8086</a:t>
            </a:r>
            <a:endParaRPr sz="4400">
              <a:latin typeface="Arial"/>
              <a:ea typeface="Arial"/>
              <a:cs typeface="Arial"/>
              <a:sym typeface="Arial"/>
            </a:endParaRPr>
          </a:p>
          <a:p>
            <a:pPr indent="0" lvl="0" marL="12700" rtl="0" algn="l">
              <a:lnSpc>
                <a:spcPct val="100000"/>
              </a:lnSpc>
              <a:spcBef>
                <a:spcPts val="95"/>
              </a:spcBef>
              <a:spcAft>
                <a:spcPts val="0"/>
              </a:spcAft>
              <a:buNone/>
            </a:pPr>
            <a:r>
              <a:rPr b="1" lang="en-US" sz="2400">
                <a:latin typeface="Arial"/>
                <a:ea typeface="Arial"/>
                <a:cs typeface="Arial"/>
                <a:sym typeface="Arial"/>
              </a:rPr>
              <a:t>Course Outcome</a:t>
            </a:r>
            <a:endParaRPr sz="2400">
              <a:latin typeface="Arial"/>
              <a:ea typeface="Arial"/>
              <a:cs typeface="Arial"/>
              <a:sym typeface="Arial"/>
            </a:endParaRPr>
          </a:p>
        </p:txBody>
      </p:sp>
      <p:grpSp>
        <p:nvGrpSpPr>
          <p:cNvPr id="836" name="Google Shape;836;gda7c634b4f_0_601"/>
          <p:cNvGrpSpPr/>
          <p:nvPr/>
        </p:nvGrpSpPr>
        <p:grpSpPr>
          <a:xfrm>
            <a:off x="5456554" y="3125723"/>
            <a:ext cx="5435472" cy="1600835"/>
            <a:chOff x="5456554" y="3125723"/>
            <a:chExt cx="5435472" cy="1600835"/>
          </a:xfrm>
        </p:grpSpPr>
        <p:sp>
          <p:nvSpPr>
            <p:cNvPr id="837" name="Google Shape;837;gda7c634b4f_0_601"/>
            <p:cNvSpPr/>
            <p:nvPr/>
          </p:nvSpPr>
          <p:spPr>
            <a:xfrm>
              <a:off x="5456554" y="3626738"/>
              <a:ext cx="2665095" cy="1099820"/>
            </a:xfrm>
            <a:custGeom>
              <a:rect b="b" l="l" r="r" t="t"/>
              <a:pathLst>
                <a:path extrusionOk="0" h="1099820" w="2665095">
                  <a:moveTo>
                    <a:pt x="2592019" y="29428"/>
                  </a:moveTo>
                  <a:lnTo>
                    <a:pt x="0" y="1087501"/>
                  </a:lnTo>
                  <a:lnTo>
                    <a:pt x="4825" y="1099312"/>
                  </a:lnTo>
                  <a:lnTo>
                    <a:pt x="2596798" y="41131"/>
                  </a:lnTo>
                  <a:lnTo>
                    <a:pt x="2592019" y="29428"/>
                  </a:lnTo>
                  <a:close/>
                </a:path>
                <a:path extrusionOk="0" h="1099820" w="2665095">
                  <a:moveTo>
                    <a:pt x="2649072" y="24637"/>
                  </a:moveTo>
                  <a:lnTo>
                    <a:pt x="2603754" y="24637"/>
                  </a:lnTo>
                  <a:lnTo>
                    <a:pt x="2608579" y="36322"/>
                  </a:lnTo>
                  <a:lnTo>
                    <a:pt x="2596798" y="41131"/>
                  </a:lnTo>
                  <a:lnTo>
                    <a:pt x="2608834" y="70612"/>
                  </a:lnTo>
                  <a:lnTo>
                    <a:pt x="2649072" y="24637"/>
                  </a:lnTo>
                  <a:close/>
                </a:path>
                <a:path extrusionOk="0" h="1099820" w="2665095">
                  <a:moveTo>
                    <a:pt x="2603754" y="24637"/>
                  </a:moveTo>
                  <a:lnTo>
                    <a:pt x="2592019" y="29428"/>
                  </a:lnTo>
                  <a:lnTo>
                    <a:pt x="2596798" y="41131"/>
                  </a:lnTo>
                  <a:lnTo>
                    <a:pt x="2608579" y="36322"/>
                  </a:lnTo>
                  <a:lnTo>
                    <a:pt x="2603754" y="24637"/>
                  </a:lnTo>
                  <a:close/>
                </a:path>
                <a:path extrusionOk="0" h="1099820" w="2665095">
                  <a:moveTo>
                    <a:pt x="2580004" y="0"/>
                  </a:moveTo>
                  <a:lnTo>
                    <a:pt x="2592019" y="29428"/>
                  </a:lnTo>
                  <a:lnTo>
                    <a:pt x="2603754" y="24637"/>
                  </a:lnTo>
                  <a:lnTo>
                    <a:pt x="2649072" y="24637"/>
                  </a:lnTo>
                  <a:lnTo>
                    <a:pt x="2664968" y="6477"/>
                  </a:lnTo>
                  <a:lnTo>
                    <a:pt x="2580004"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gda7c634b4f_0_601"/>
            <p:cNvSpPr/>
            <p:nvPr/>
          </p:nvSpPr>
          <p:spPr>
            <a:xfrm>
              <a:off x="8202167" y="3125723"/>
              <a:ext cx="2689859" cy="943610"/>
            </a:xfrm>
            <a:custGeom>
              <a:rect b="b" l="l" r="r" t="t"/>
              <a:pathLst>
                <a:path extrusionOk="0" h="943610" w="2689859">
                  <a:moveTo>
                    <a:pt x="2689860" y="0"/>
                  </a:moveTo>
                  <a:lnTo>
                    <a:pt x="0" y="0"/>
                  </a:lnTo>
                  <a:lnTo>
                    <a:pt x="0" y="943356"/>
                  </a:lnTo>
                  <a:lnTo>
                    <a:pt x="2689860" y="943356"/>
                  </a:lnTo>
                  <a:lnTo>
                    <a:pt x="26898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gda7c634b4f_0_601"/>
            <p:cNvSpPr/>
            <p:nvPr/>
          </p:nvSpPr>
          <p:spPr>
            <a:xfrm>
              <a:off x="8202167" y="3125723"/>
              <a:ext cx="2689859" cy="943610"/>
            </a:xfrm>
            <a:custGeom>
              <a:rect b="b" l="l" r="r" t="t"/>
              <a:pathLst>
                <a:path extrusionOk="0" h="943610" w="2689859">
                  <a:moveTo>
                    <a:pt x="0" y="943356"/>
                  </a:moveTo>
                  <a:lnTo>
                    <a:pt x="2689860" y="943356"/>
                  </a:lnTo>
                  <a:lnTo>
                    <a:pt x="2689860" y="0"/>
                  </a:lnTo>
                  <a:lnTo>
                    <a:pt x="0" y="0"/>
                  </a:lnTo>
                  <a:lnTo>
                    <a:pt x="0" y="943356"/>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0" name="Google Shape;840;gda7c634b4f_0_601"/>
          <p:cNvSpPr txBox="1"/>
          <p:nvPr/>
        </p:nvSpPr>
        <p:spPr>
          <a:xfrm>
            <a:off x="8202168" y="3125723"/>
            <a:ext cx="2689800" cy="738900"/>
          </a:xfrm>
          <a:prstGeom prst="rect">
            <a:avLst/>
          </a:prstGeom>
          <a:noFill/>
          <a:ln>
            <a:noFill/>
          </a:ln>
        </p:spPr>
        <p:txBody>
          <a:bodyPr anchorCtr="0" anchor="t" bIns="0" lIns="0" spcFirstLastPara="1" rIns="0" wrap="square" tIns="182225">
            <a:spAutoFit/>
          </a:bodyPr>
          <a:lstStyle/>
          <a:p>
            <a:pPr indent="0" lvl="0" marL="0" marR="0" rtl="0" algn="ctr">
              <a:lnSpc>
                <a:spcPct val="100000"/>
              </a:lnSpc>
              <a:spcBef>
                <a:spcPts val="0"/>
              </a:spcBef>
              <a:spcAft>
                <a:spcPts val="0"/>
              </a:spcAft>
              <a:buNone/>
            </a:pPr>
            <a:r>
              <a:rPr lang="en-US" sz="1800">
                <a:solidFill>
                  <a:schemeClr val="dk1"/>
                </a:solidFill>
                <a:latin typeface="Arial"/>
                <a:ea typeface="Arial"/>
                <a:cs typeface="Arial"/>
                <a:sym typeface="Arial"/>
              </a:rPr>
              <a:t>This will be covered in this</a:t>
            </a:r>
            <a:endParaRPr sz="1800">
              <a:solidFill>
                <a:schemeClr val="dk1"/>
              </a:solidFill>
              <a:latin typeface="Arial"/>
              <a:ea typeface="Arial"/>
              <a:cs typeface="Arial"/>
              <a:sym typeface="Arial"/>
            </a:endParaRPr>
          </a:p>
          <a:p>
            <a:pPr indent="0" lvl="0" marL="2540" marR="0" rtl="0" algn="ctr">
              <a:lnSpc>
                <a:spcPct val="100000"/>
              </a:lnSpc>
              <a:spcBef>
                <a:spcPts val="5"/>
              </a:spcBef>
              <a:spcAft>
                <a:spcPts val="0"/>
              </a:spcAft>
              <a:buNone/>
            </a:pPr>
            <a:r>
              <a:rPr lang="en-US" sz="1800">
                <a:solidFill>
                  <a:schemeClr val="dk1"/>
                </a:solidFill>
                <a:latin typeface="Arial"/>
                <a:ea typeface="Arial"/>
                <a:cs typeface="Arial"/>
                <a:sym typeface="Arial"/>
              </a:rPr>
              <a:t>lecture</a:t>
            </a:r>
            <a:endParaRPr sz="1800">
              <a:solidFill>
                <a:schemeClr val="dk1"/>
              </a:solidFill>
              <a:latin typeface="Arial"/>
              <a:ea typeface="Arial"/>
              <a:cs typeface="Arial"/>
              <a:sym typeface="Arial"/>
            </a:endParaRPr>
          </a:p>
        </p:txBody>
      </p:sp>
      <p:sp>
        <p:nvSpPr>
          <p:cNvPr id="841" name="Google Shape;841;gda7c634b4f_0_601"/>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9"/>
          <p:cNvSpPr txBox="1"/>
          <p:nvPr>
            <p:ph type="title"/>
          </p:nvPr>
        </p:nvSpPr>
        <p:spPr>
          <a:xfrm>
            <a:off x="2884043" y="308228"/>
            <a:ext cx="6423900" cy="696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800"/>
              <a:t>Basic Concepts</a:t>
            </a:r>
            <a:endParaRPr/>
          </a:p>
        </p:txBody>
      </p:sp>
      <p:sp>
        <p:nvSpPr>
          <p:cNvPr id="150" name="Google Shape;150;p9"/>
          <p:cNvSpPr txBox="1"/>
          <p:nvPr>
            <p:ph idx="1" type="body"/>
          </p:nvPr>
        </p:nvSpPr>
        <p:spPr>
          <a:xfrm>
            <a:off x="2333370" y="2024812"/>
            <a:ext cx="8647500" cy="1769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sz="3600"/>
          </a:p>
          <a:p>
            <a:pPr indent="0" lvl="0" marL="0" rtl="0" algn="l">
              <a:spcBef>
                <a:spcPts val="1600"/>
              </a:spcBef>
              <a:spcAft>
                <a:spcPts val="0"/>
              </a:spcAft>
              <a:buNone/>
            </a:pPr>
            <a:r>
              <a:rPr lang="en-US" sz="3600"/>
              <a:t>The μp applications are classified primarily in two categories:</a:t>
            </a:r>
            <a:endParaRPr/>
          </a:p>
          <a:p>
            <a:pPr indent="0" lvl="1" marL="457200" rtl="0" algn="l">
              <a:spcBef>
                <a:spcPts val="1600"/>
              </a:spcBef>
              <a:spcAft>
                <a:spcPts val="0"/>
              </a:spcAft>
              <a:buNone/>
            </a:pPr>
            <a:r>
              <a:rPr lang="en-US" sz="3600"/>
              <a:t>Reprogrammable system (PC)</a:t>
            </a:r>
            <a:endParaRPr/>
          </a:p>
          <a:p>
            <a:pPr indent="0" lvl="1" marL="457200" rtl="0" algn="l">
              <a:spcBef>
                <a:spcPts val="1600"/>
              </a:spcBef>
              <a:spcAft>
                <a:spcPts val="0"/>
              </a:spcAft>
              <a:buNone/>
            </a:pPr>
            <a:r>
              <a:rPr lang="en-US" sz="3600"/>
              <a:t>Embedded system (washing machine)</a:t>
            </a:r>
            <a:endParaRPr/>
          </a:p>
          <a:p>
            <a:pPr indent="0" lvl="0" marL="0" rtl="0" algn="l">
              <a:spcBef>
                <a:spcPts val="1600"/>
              </a:spcBef>
              <a:spcAft>
                <a:spcPts val="0"/>
              </a:spcAft>
              <a:buNone/>
            </a:pPr>
            <a:r>
              <a:t/>
            </a:r>
            <a:endParaRPr sz="3600"/>
          </a:p>
          <a:p>
            <a:pPr indent="0" lvl="0" marL="0" rtl="0" algn="l">
              <a:spcBef>
                <a:spcPts val="1600"/>
              </a:spcBef>
              <a:spcAft>
                <a:spcPts val="0"/>
              </a:spcAft>
              <a:buNone/>
            </a:pPr>
            <a:r>
              <a:rPr lang="en-US" sz="3600"/>
              <a:t>In embedded system, μp is a part of a final product and is not available for reprogramming to the end user.</a:t>
            </a:r>
            <a:endParaRPr sz="3600"/>
          </a:p>
          <a:p>
            <a:pPr indent="0" lvl="0" marL="0" rtl="0" algn="l">
              <a:spcBef>
                <a:spcPts val="1600"/>
              </a:spcBef>
              <a:spcAft>
                <a:spcPts val="0"/>
              </a:spcAft>
              <a:buNone/>
            </a:pPr>
            <a:r>
              <a:t/>
            </a:r>
            <a:endParaRPr sz="3600"/>
          </a:p>
          <a:p>
            <a:pPr indent="0" lvl="0" marL="0" rtl="0" algn="l">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da7c634b4f_0_613"/>
          <p:cNvSpPr txBox="1"/>
          <p:nvPr>
            <p:ph type="title"/>
          </p:nvPr>
        </p:nvSpPr>
        <p:spPr>
          <a:xfrm>
            <a:off x="2884043" y="308228"/>
            <a:ext cx="6423900" cy="6966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b="1" lang="en-US" sz="3600">
                <a:latin typeface="Times New Roman"/>
                <a:ea typeface="Times New Roman"/>
                <a:cs typeface="Times New Roman"/>
                <a:sym typeface="Times New Roman"/>
              </a:rPr>
              <a:t>Minimum &amp; Maximum  Mode Interface</a:t>
            </a:r>
            <a:endParaRPr/>
          </a:p>
        </p:txBody>
      </p:sp>
      <p:sp>
        <p:nvSpPr>
          <p:cNvPr id="847" name="Google Shape;847;gda7c634b4f_0_613"/>
          <p:cNvSpPr txBox="1"/>
          <p:nvPr>
            <p:ph idx="1" type="body"/>
          </p:nvPr>
        </p:nvSpPr>
        <p:spPr>
          <a:xfrm>
            <a:off x="2333370" y="2024812"/>
            <a:ext cx="8647500" cy="17697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Clr>
                <a:schemeClr val="dk1"/>
              </a:buClr>
              <a:buSzPts val="2600"/>
              <a:buFont typeface="Arial"/>
              <a:buNone/>
            </a:pPr>
            <a:r>
              <a:t/>
            </a:r>
            <a:endParaRPr sz="2600"/>
          </a:p>
          <a:p>
            <a:pPr indent="0" lvl="0" marL="0" rtl="0" algn="just">
              <a:spcBef>
                <a:spcPts val="1600"/>
              </a:spcBef>
              <a:spcAft>
                <a:spcPts val="0"/>
              </a:spcAft>
              <a:buClr>
                <a:schemeClr val="dk1"/>
              </a:buClr>
              <a:buSzPts val="3200"/>
              <a:buFont typeface="Arial"/>
              <a:buNone/>
            </a:pPr>
            <a:r>
              <a:rPr lang="en-US">
                <a:latin typeface="Times New Roman"/>
                <a:ea typeface="Times New Roman"/>
                <a:cs typeface="Times New Roman"/>
                <a:sym typeface="Times New Roman"/>
              </a:rPr>
              <a:t>8086 Works in 2 modes</a:t>
            </a:r>
            <a:endParaRPr/>
          </a:p>
          <a:p>
            <a:pPr indent="0" lvl="0" marL="0" rtl="0" algn="just">
              <a:spcBef>
                <a:spcPts val="1600"/>
              </a:spcBef>
              <a:spcAft>
                <a:spcPts val="0"/>
              </a:spcAft>
              <a:buClr>
                <a:schemeClr val="dk1"/>
              </a:buClr>
              <a:buSzPts val="3200"/>
              <a:buFont typeface="Arial"/>
              <a:buNone/>
            </a:pPr>
            <a:r>
              <a:t/>
            </a:r>
            <a:endParaRPr>
              <a:latin typeface="Times New Roman"/>
              <a:ea typeface="Times New Roman"/>
              <a:cs typeface="Times New Roman"/>
              <a:sym typeface="Times New Roman"/>
            </a:endParaRPr>
          </a:p>
          <a:p>
            <a:pPr indent="-514350" lvl="0" marL="514350" rtl="0" algn="just">
              <a:spcBef>
                <a:spcPts val="1600"/>
              </a:spcBef>
              <a:spcAft>
                <a:spcPts val="0"/>
              </a:spcAft>
              <a:buClr>
                <a:schemeClr val="dk1"/>
              </a:buClr>
              <a:buSzPts val="3200"/>
              <a:buFont typeface="Arial"/>
              <a:buAutoNum type="arabicPeriod"/>
            </a:pPr>
            <a:r>
              <a:rPr lang="en-US">
                <a:latin typeface="Times New Roman"/>
                <a:ea typeface="Times New Roman"/>
                <a:cs typeface="Times New Roman"/>
                <a:sym typeface="Times New Roman"/>
              </a:rPr>
              <a:t>Minimum : All control signals for memory and I/O are generated by 8086. It is a uniprocessor configuration.</a:t>
            </a:r>
            <a:endParaRPr/>
          </a:p>
          <a:p>
            <a:pPr indent="-514350" lvl="0" marL="514350" rtl="0" algn="just">
              <a:spcBef>
                <a:spcPts val="1600"/>
              </a:spcBef>
              <a:spcAft>
                <a:spcPts val="1600"/>
              </a:spcAft>
              <a:buClr>
                <a:schemeClr val="dk1"/>
              </a:buClr>
              <a:buSzPts val="3200"/>
              <a:buFont typeface="Arial"/>
              <a:buAutoNum type="arabicPeriod"/>
            </a:pPr>
            <a:r>
              <a:rPr lang="en-US">
                <a:latin typeface="Times New Roman"/>
                <a:ea typeface="Times New Roman"/>
                <a:cs typeface="Times New Roman"/>
                <a:sym typeface="Times New Roman"/>
              </a:rPr>
              <a:t>Maximum : Some control signals are generated externally which requires the addition of external bus controller such as 8288 to 8086. It is a multiprocessor configuration.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gda7c634b4f_0_618"/>
          <p:cNvPicPr preferRelativeResize="0"/>
          <p:nvPr/>
        </p:nvPicPr>
        <p:blipFill rotWithShape="1">
          <a:blip r:embed="rId3">
            <a:alphaModFix/>
          </a:blip>
          <a:srcRect b="0" l="0" r="0" t="0"/>
          <a:stretch/>
        </p:blipFill>
        <p:spPr>
          <a:xfrm>
            <a:off x="838200" y="1030289"/>
            <a:ext cx="10820400" cy="5438032"/>
          </a:xfrm>
          <a:prstGeom prst="rect">
            <a:avLst/>
          </a:prstGeom>
          <a:noFill/>
          <a:ln>
            <a:noFill/>
          </a:ln>
        </p:spPr>
      </p:pic>
      <p:sp>
        <p:nvSpPr>
          <p:cNvPr id="853" name="Google Shape;853;gda7c634b4f_0_618"/>
          <p:cNvSpPr txBox="1"/>
          <p:nvPr/>
        </p:nvSpPr>
        <p:spPr>
          <a:xfrm>
            <a:off x="2133600" y="88838"/>
            <a:ext cx="8501100" cy="868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Times New Roman"/>
                <a:ea typeface="Times New Roman"/>
                <a:cs typeface="Times New Roman"/>
                <a:sym typeface="Times New Roman"/>
              </a:rPr>
              <a:t>Internal Architecture of 8086 (cont..)</a:t>
            </a:r>
            <a:endParaRPr/>
          </a:p>
        </p:txBody>
      </p:sp>
      <p:sp>
        <p:nvSpPr>
          <p:cNvPr id="854" name="Google Shape;854;gda7c634b4f_0_618"/>
          <p:cNvSpPr txBox="1"/>
          <p:nvPr/>
        </p:nvSpPr>
        <p:spPr>
          <a:xfrm>
            <a:off x="3048000" y="6468320"/>
            <a:ext cx="633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Figure 3:[3]</a:t>
            </a:r>
            <a:endParaRPr/>
          </a:p>
        </p:txBody>
      </p:sp>
      <p:sp>
        <p:nvSpPr>
          <p:cNvPr id="855" name="Google Shape;855;gda7c634b4f_0_618"/>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856" name="Google Shape;856;gda7c634b4f_0_618"/>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gda7c634b4f_0_624"/>
          <p:cNvPicPr preferRelativeResize="0"/>
          <p:nvPr/>
        </p:nvPicPr>
        <p:blipFill rotWithShape="1">
          <a:blip r:embed="rId3">
            <a:alphaModFix/>
          </a:blip>
          <a:srcRect b="0" l="0" r="0" t="0"/>
          <a:stretch/>
        </p:blipFill>
        <p:spPr>
          <a:xfrm>
            <a:off x="2711450" y="836613"/>
            <a:ext cx="7296149" cy="4857749"/>
          </a:xfrm>
          <a:prstGeom prst="rect">
            <a:avLst/>
          </a:prstGeom>
          <a:noFill/>
          <a:ln>
            <a:noFill/>
          </a:ln>
        </p:spPr>
      </p:pic>
      <p:pic>
        <p:nvPicPr>
          <p:cNvPr descr="Image result for maximum and minimum Modes of 8086" id="862" name="Google Shape;862;gda7c634b4f_0_624"/>
          <p:cNvPicPr preferRelativeResize="0"/>
          <p:nvPr/>
        </p:nvPicPr>
        <p:blipFill rotWithShape="1">
          <a:blip r:embed="rId4">
            <a:alphaModFix/>
          </a:blip>
          <a:srcRect b="0" l="0" r="0" t="0"/>
          <a:stretch/>
        </p:blipFill>
        <p:spPr>
          <a:xfrm>
            <a:off x="2711450" y="692150"/>
            <a:ext cx="7272339" cy="5113338"/>
          </a:xfrm>
          <a:prstGeom prst="rect">
            <a:avLst/>
          </a:prstGeom>
          <a:noFill/>
          <a:ln>
            <a:noFill/>
          </a:ln>
        </p:spPr>
      </p:pic>
      <p:sp>
        <p:nvSpPr>
          <p:cNvPr id="863" name="Google Shape;863;gda7c634b4f_0_624"/>
          <p:cNvSpPr txBox="1"/>
          <p:nvPr/>
        </p:nvSpPr>
        <p:spPr>
          <a:xfrm>
            <a:off x="1905001" y="6400800"/>
            <a:ext cx="7911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Figure 5:[5]</a:t>
            </a:r>
            <a:endParaRPr/>
          </a:p>
        </p:txBody>
      </p:sp>
      <p:pic>
        <p:nvPicPr>
          <p:cNvPr descr="Image result for maximum, and minimum modes of 8086" id="864" name="Google Shape;864;gda7c634b4f_0_624"/>
          <p:cNvPicPr preferRelativeResize="0"/>
          <p:nvPr/>
        </p:nvPicPr>
        <p:blipFill rotWithShape="1">
          <a:blip r:embed="rId5">
            <a:alphaModFix/>
          </a:blip>
          <a:srcRect b="0" l="0" r="0" t="0"/>
          <a:stretch/>
        </p:blipFill>
        <p:spPr>
          <a:xfrm>
            <a:off x="1371600" y="830280"/>
            <a:ext cx="8612188" cy="5570520"/>
          </a:xfrm>
          <a:prstGeom prst="rect">
            <a:avLst/>
          </a:prstGeom>
          <a:noFill/>
          <a:ln>
            <a:noFill/>
          </a:ln>
        </p:spPr>
      </p:pic>
      <p:sp>
        <p:nvSpPr>
          <p:cNvPr id="865" name="Google Shape;865;gda7c634b4f_0_624"/>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866" name="Google Shape;866;gda7c634b4f_0_624"/>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da7c634b4f_0_631"/>
          <p:cNvSpPr txBox="1"/>
          <p:nvPr>
            <p:ph idx="1" type="body"/>
          </p:nvPr>
        </p:nvSpPr>
        <p:spPr>
          <a:xfrm>
            <a:off x="2333370" y="2024812"/>
            <a:ext cx="8647500" cy="1769700"/>
          </a:xfrm>
          <a:prstGeom prst="rect">
            <a:avLst/>
          </a:prstGeom>
          <a:noFill/>
          <a:ln>
            <a:noFill/>
          </a:ln>
        </p:spPr>
        <p:txBody>
          <a:bodyPr anchorCtr="0" anchor="t" bIns="0" lIns="0" spcFirstLastPara="1" rIns="0" wrap="square" tIns="0">
            <a:normAutofit fontScale="85000" lnSpcReduction="20000"/>
          </a:bodyPr>
          <a:lstStyle/>
          <a:p>
            <a:pPr indent="0" lvl="0" marL="0" rtl="0" algn="l">
              <a:spcBef>
                <a:spcPts val="0"/>
              </a:spcBef>
              <a:spcAft>
                <a:spcPts val="0"/>
              </a:spcAft>
              <a:buClr>
                <a:schemeClr val="dk1"/>
              </a:buClr>
              <a:buSzPct val="106666"/>
              <a:buFont typeface="Arial Black"/>
              <a:buNone/>
            </a:pPr>
            <a:r>
              <a:rPr b="1" lang="en-US"/>
              <a:t>ALE</a:t>
            </a:r>
            <a:endParaRPr/>
          </a:p>
          <a:p>
            <a:pPr indent="0" lvl="0" marL="0" rtl="0" algn="just">
              <a:spcBef>
                <a:spcPts val="1600"/>
              </a:spcBef>
              <a:spcAft>
                <a:spcPts val="0"/>
              </a:spcAft>
              <a:buNone/>
            </a:pPr>
            <a:r>
              <a:rPr lang="en-US">
                <a:latin typeface="Times New Roman"/>
                <a:ea typeface="Times New Roman"/>
                <a:cs typeface="Times New Roman"/>
                <a:sym typeface="Times New Roman"/>
              </a:rPr>
              <a:t>It stands for address enable latch and is available at pin 25. A positive pulse is generated each time the processor begins any operation. This signal indicates the availability of a valid address on the address/data lines.</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ct val="106666"/>
              <a:buFont typeface="Arial Black"/>
              <a:buNone/>
            </a:pPr>
            <a:r>
              <a:rPr b="1" lang="en-US"/>
              <a:t>DEN’</a:t>
            </a:r>
            <a:endParaRPr/>
          </a:p>
          <a:p>
            <a:pPr indent="0" lvl="0" marL="0" rtl="0" algn="just">
              <a:spcBef>
                <a:spcPts val="1600"/>
              </a:spcBef>
              <a:spcAft>
                <a:spcPts val="0"/>
              </a:spcAft>
              <a:buNone/>
            </a:pPr>
            <a:r>
              <a:rPr lang="en-US">
                <a:latin typeface="Times New Roman"/>
                <a:ea typeface="Times New Roman"/>
                <a:cs typeface="Times New Roman"/>
                <a:sym typeface="Times New Roman"/>
              </a:rPr>
              <a:t>It stands for Data Enable and is available at pin 26. It is used to enable Transceiver 8286. The transceiver is a device used to separate data from the address/data bus.</a:t>
            </a:r>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0"/>
              </a:spcAft>
              <a:buClr>
                <a:schemeClr val="dk1"/>
              </a:buClr>
              <a:buSzPct val="106666"/>
              <a:buFont typeface="Arial Black"/>
              <a:buNone/>
            </a:pPr>
            <a:r>
              <a:rPr b="1" lang="en-US"/>
              <a:t>DT/R’</a:t>
            </a:r>
            <a:endParaRPr/>
          </a:p>
          <a:p>
            <a:pPr indent="0" lvl="0" marL="0" rtl="0" algn="just">
              <a:spcBef>
                <a:spcPts val="1600"/>
              </a:spcBef>
              <a:spcAft>
                <a:spcPts val="1600"/>
              </a:spcAft>
              <a:buNone/>
            </a:pPr>
            <a:r>
              <a:rPr lang="en-US">
                <a:latin typeface="Times New Roman"/>
                <a:ea typeface="Times New Roman"/>
                <a:cs typeface="Times New Roman"/>
                <a:sym typeface="Times New Roman"/>
              </a:rPr>
              <a:t>It stands for Data Transmit/Receive signal and is available at pin 27. It decides the direction of data flow through the transceiver. When it is high, data is transmitted out and vice-a-versa.</a:t>
            </a:r>
            <a:endParaRPr/>
          </a:p>
        </p:txBody>
      </p:sp>
      <p:sp>
        <p:nvSpPr>
          <p:cNvPr id="872" name="Google Shape;872;gda7c634b4f_0_631"/>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gda7c634b4f_0_635"/>
          <p:cNvSpPr txBox="1"/>
          <p:nvPr>
            <p:ph idx="1" type="body"/>
          </p:nvPr>
        </p:nvSpPr>
        <p:spPr>
          <a:xfrm>
            <a:off x="2333370" y="2024812"/>
            <a:ext cx="8647500" cy="1769700"/>
          </a:xfrm>
          <a:prstGeom prst="rect">
            <a:avLst/>
          </a:prstGeom>
          <a:noFill/>
          <a:ln>
            <a:noFill/>
          </a:ln>
        </p:spPr>
        <p:txBody>
          <a:bodyPr anchorCtr="0" anchor="t" bIns="0" lIns="0" spcFirstLastPara="1" rIns="0" wrap="square" tIns="0">
            <a:normAutofit fontScale="62500" lnSpcReduction="10000"/>
          </a:bodyPr>
          <a:lstStyle/>
          <a:p>
            <a:pPr indent="0" lvl="0" marL="0" rtl="0" algn="l">
              <a:spcBef>
                <a:spcPts val="0"/>
              </a:spcBef>
              <a:spcAft>
                <a:spcPts val="0"/>
              </a:spcAft>
              <a:buClr>
                <a:schemeClr val="dk1"/>
              </a:buClr>
              <a:buSzPct val="106666"/>
              <a:buFont typeface="Arial Black"/>
              <a:buNone/>
            </a:pPr>
            <a:r>
              <a:rPr b="1" lang="en-US"/>
              <a:t>M/IO’</a:t>
            </a:r>
            <a:endParaRPr/>
          </a:p>
          <a:p>
            <a:pPr indent="0" lvl="0" marL="0" rtl="0" algn="l">
              <a:spcBef>
                <a:spcPts val="1600"/>
              </a:spcBef>
              <a:spcAft>
                <a:spcPts val="0"/>
              </a:spcAft>
              <a:buNone/>
            </a:pPr>
            <a:r>
              <a:rPr lang="en-US">
                <a:latin typeface="Times New Roman"/>
                <a:ea typeface="Times New Roman"/>
                <a:cs typeface="Times New Roman"/>
                <a:sym typeface="Times New Roman"/>
              </a:rPr>
              <a:t>This signal is used to distinguish between memory and I/O operations. When it is high, it indicates MEMORY operation and when it is low indicates the I/O operation. It is available at pin 28.</a:t>
            </a:r>
            <a:endParaRPr/>
          </a:p>
          <a:p>
            <a:pPr indent="0" lvl="0" marL="0" rtl="0" algn="l">
              <a:spcBef>
                <a:spcPts val="1600"/>
              </a:spcBef>
              <a:spcAft>
                <a:spcPts val="0"/>
              </a:spcAft>
              <a:buClr>
                <a:schemeClr val="dk1"/>
              </a:buClr>
              <a:buSzPct val="106666"/>
              <a:buFont typeface="Arial Black"/>
              <a:buNone/>
            </a:pPr>
            <a:r>
              <a:t/>
            </a:r>
            <a:endParaRPr b="1"/>
          </a:p>
          <a:p>
            <a:pPr indent="0" lvl="0" marL="0" rtl="0" algn="l">
              <a:spcBef>
                <a:spcPts val="1600"/>
              </a:spcBef>
              <a:spcAft>
                <a:spcPts val="0"/>
              </a:spcAft>
              <a:buClr>
                <a:schemeClr val="dk1"/>
              </a:buClr>
              <a:buSzPct val="106666"/>
              <a:buFont typeface="Arial Black"/>
              <a:buNone/>
            </a:pPr>
            <a:r>
              <a:rPr b="1" lang="en-US"/>
              <a:t>WR’</a:t>
            </a:r>
            <a:endParaRPr/>
          </a:p>
          <a:p>
            <a:pPr indent="0" lvl="0" marL="0" rtl="0" algn="l">
              <a:spcBef>
                <a:spcPts val="1600"/>
              </a:spcBef>
              <a:spcAft>
                <a:spcPts val="0"/>
              </a:spcAft>
              <a:buNone/>
            </a:pPr>
            <a:r>
              <a:rPr lang="en-US">
                <a:latin typeface="Times New Roman"/>
                <a:ea typeface="Times New Roman"/>
                <a:cs typeface="Times New Roman"/>
                <a:sym typeface="Times New Roman"/>
              </a:rPr>
              <a:t>It stands for write signal and is available at pin 29. It is used to write the data into the memory or the output device depending on the status of M/IO signal.</a:t>
            </a:r>
            <a:endParaRPr/>
          </a:p>
          <a:p>
            <a:pPr indent="0" lvl="0" marL="0" rtl="0" algn="l">
              <a:spcBef>
                <a:spcPts val="1600"/>
              </a:spcBef>
              <a:spcAft>
                <a:spcPts val="0"/>
              </a:spcAft>
              <a:buClr>
                <a:schemeClr val="dk1"/>
              </a:buClr>
              <a:buSzPct val="106666"/>
              <a:buFont typeface="Arial Black"/>
              <a:buNone/>
            </a:pPr>
            <a:r>
              <a:t/>
            </a:r>
            <a:endParaRPr b="1"/>
          </a:p>
          <a:p>
            <a:pPr indent="0" lvl="0" marL="0" rtl="0" algn="l">
              <a:spcBef>
                <a:spcPts val="1600"/>
              </a:spcBef>
              <a:spcAft>
                <a:spcPts val="0"/>
              </a:spcAft>
              <a:buClr>
                <a:schemeClr val="dk1"/>
              </a:buClr>
              <a:buSzPct val="106666"/>
              <a:buFont typeface="Arial Black"/>
              <a:buNone/>
            </a:pPr>
            <a:r>
              <a:rPr b="1" lang="en-US"/>
              <a:t>HLDA</a:t>
            </a:r>
            <a:endParaRPr/>
          </a:p>
          <a:p>
            <a:pPr indent="0" lvl="0" marL="0" rtl="0" algn="l">
              <a:spcBef>
                <a:spcPts val="1600"/>
              </a:spcBef>
              <a:spcAft>
                <a:spcPts val="0"/>
              </a:spcAft>
              <a:buNone/>
            </a:pPr>
            <a:r>
              <a:rPr lang="en-US">
                <a:latin typeface="Times New Roman"/>
                <a:ea typeface="Times New Roman"/>
                <a:cs typeface="Times New Roman"/>
                <a:sym typeface="Times New Roman"/>
              </a:rPr>
              <a:t>It stands for Hold Acknowledgement signal and is available at pin 30. This signal acknowledges the HOLD signal.</a:t>
            </a:r>
            <a:endParaRPr/>
          </a:p>
          <a:p>
            <a:pPr indent="0" lvl="0" marL="0" rtl="0" algn="l">
              <a:spcBef>
                <a:spcPts val="1600"/>
              </a:spcBef>
              <a:spcAft>
                <a:spcPts val="0"/>
              </a:spcAft>
              <a:buClr>
                <a:schemeClr val="dk1"/>
              </a:buClr>
              <a:buSzPct val="106666"/>
              <a:buFont typeface="Arial Black"/>
              <a:buNone/>
            </a:pPr>
            <a:r>
              <a:t/>
            </a:r>
            <a:endParaRPr b="1"/>
          </a:p>
          <a:p>
            <a:pPr indent="0" lvl="0" marL="0" rtl="0" algn="l">
              <a:spcBef>
                <a:spcPts val="1600"/>
              </a:spcBef>
              <a:spcAft>
                <a:spcPts val="0"/>
              </a:spcAft>
              <a:buClr>
                <a:schemeClr val="dk1"/>
              </a:buClr>
              <a:buSzPct val="106666"/>
              <a:buFont typeface="Arial Black"/>
              <a:buNone/>
            </a:pPr>
            <a:r>
              <a:rPr b="1" lang="en-US"/>
              <a:t>HOLD</a:t>
            </a:r>
            <a:endParaRPr/>
          </a:p>
          <a:p>
            <a:pPr indent="0" lvl="0" marL="0" rtl="0" algn="l">
              <a:spcBef>
                <a:spcPts val="1600"/>
              </a:spcBef>
              <a:spcAft>
                <a:spcPts val="1600"/>
              </a:spcAft>
              <a:buNone/>
            </a:pPr>
            <a:r>
              <a:rPr lang="en-US">
                <a:latin typeface="Times New Roman"/>
                <a:ea typeface="Times New Roman"/>
                <a:cs typeface="Times New Roman"/>
                <a:sym typeface="Times New Roman"/>
              </a:rPr>
              <a:t>This signal indicates to the processor that external devices are requesting to access the address/data buses. It is available at pin 31.</a:t>
            </a:r>
            <a:endParaRPr/>
          </a:p>
        </p:txBody>
      </p:sp>
      <p:sp>
        <p:nvSpPr>
          <p:cNvPr id="878" name="Google Shape;878;gda7c634b4f_0_635"/>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gda7c634b4f_0_639"/>
          <p:cNvSpPr txBox="1"/>
          <p:nvPr>
            <p:ph idx="1" type="body"/>
          </p:nvPr>
        </p:nvSpPr>
        <p:spPr>
          <a:xfrm>
            <a:off x="2333370" y="2024812"/>
            <a:ext cx="8647500" cy="17697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Black"/>
              <a:buNone/>
            </a:pPr>
            <a:r>
              <a:rPr b="1" lang="en-US"/>
              <a:t>QS1 and QS0</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latin typeface="Times New Roman"/>
                <a:ea typeface="Times New Roman"/>
                <a:cs typeface="Times New Roman"/>
                <a:sym typeface="Times New Roman"/>
              </a:rPr>
              <a:t>These are queue status signals and are available at pin 24 and 25. These signals provide the status of instruction queue. Their conditions are shown in the following table −</a:t>
            </a:r>
            <a:endParaRPr/>
          </a:p>
          <a:p>
            <a:pPr indent="0" lvl="0" marL="0" rtl="0" algn="l">
              <a:spcBef>
                <a:spcPts val="1600"/>
              </a:spcBef>
              <a:spcAft>
                <a:spcPts val="0"/>
              </a:spcAft>
              <a:buNone/>
            </a:pPr>
            <a:r>
              <a:t/>
            </a:r>
            <a:endParaRPr/>
          </a:p>
          <a:p>
            <a:pPr indent="0" lvl="1" marL="457200" rtl="0" algn="l">
              <a:spcBef>
                <a:spcPts val="1600"/>
              </a:spcBef>
              <a:spcAft>
                <a:spcPts val="1600"/>
              </a:spcAft>
              <a:buSzPts val="1800"/>
              <a:buFont typeface="Calibri"/>
              <a:buNone/>
            </a:pPr>
            <a:r>
              <a:rPr lang="en-US"/>
              <a:t>		</a:t>
            </a:r>
            <a:endParaRPr/>
          </a:p>
        </p:txBody>
      </p:sp>
      <p:graphicFrame>
        <p:nvGraphicFramePr>
          <p:cNvPr id="884" name="Google Shape;884;gda7c634b4f_0_639"/>
          <p:cNvGraphicFramePr/>
          <p:nvPr/>
        </p:nvGraphicFramePr>
        <p:xfrm>
          <a:off x="2141855" y="3222625"/>
          <a:ext cx="3000000" cy="3000000"/>
        </p:xfrm>
        <a:graphic>
          <a:graphicData uri="http://schemas.openxmlformats.org/drawingml/2006/table">
            <a:tbl>
              <a:tblPr firstRow="1">
                <a:noFill/>
                <a:tableStyleId>{41297B48-2DE3-4D0B-A1FF-A4558028693F}</a:tableStyleId>
              </a:tblPr>
              <a:tblGrid>
                <a:gridCol w="1881500"/>
                <a:gridCol w="1664325"/>
                <a:gridCol w="4986650"/>
              </a:tblGrid>
              <a:tr h="381000">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QS0</a:t>
                      </a:r>
                      <a:endParaRPr/>
                    </a:p>
                  </a:txBody>
                  <a:tcPr marT="45725" marB="45725" marR="91450" marL="91450"/>
                </a:tc>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QS1</a:t>
                      </a:r>
                      <a:endParaRPr/>
                    </a:p>
                  </a:txBody>
                  <a:tcPr marT="45725" marB="45725" marR="91450" marL="91450"/>
                </a:tc>
                <a:tc>
                  <a:txBody>
                    <a:bodyPr/>
                    <a:lstStyle/>
                    <a:p>
                      <a:pPr indent="0" lvl="1"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Status</a:t>
                      </a:r>
                      <a:endParaRPr/>
                    </a:p>
                  </a:txBody>
                  <a:tcPr marT="45725" marB="45725" marR="91450" marL="91450"/>
                </a:tc>
              </a:tr>
              <a:tr h="381000">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0</a:t>
                      </a:r>
                      <a:endParaRPr/>
                    </a:p>
                  </a:txBody>
                  <a:tcPr marT="45725" marB="45725" marR="91450" marL="91450"/>
                </a:tc>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0</a:t>
                      </a:r>
                      <a:endParaRPr/>
                    </a:p>
                  </a:txBody>
                  <a:tcPr marT="45725" marB="45725" marR="91450" marL="91450"/>
                </a:tc>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No operation</a:t>
                      </a:r>
                      <a:endParaRPr/>
                    </a:p>
                  </a:txBody>
                  <a:tcPr marT="45725" marB="45725" marR="91450" marL="91450"/>
                </a:tc>
              </a:tr>
              <a:tr h="381000">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0</a:t>
                      </a:r>
                      <a:endParaRPr/>
                    </a:p>
                  </a:txBody>
                  <a:tcPr marT="45725" marB="45725" marR="91450" marL="91450"/>
                </a:tc>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1</a:t>
                      </a:r>
                      <a:endParaRPr/>
                    </a:p>
                  </a:txBody>
                  <a:tcPr marT="45725" marB="45725" marR="91450" marL="91450"/>
                </a:tc>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First byte of opcode from the queue</a:t>
                      </a:r>
                      <a:endParaRPr/>
                    </a:p>
                  </a:txBody>
                  <a:tcPr marT="45725" marB="45725" marR="91450" marL="91450"/>
                </a:tc>
              </a:tr>
              <a:tr h="381000">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1</a:t>
                      </a:r>
                      <a:endParaRPr/>
                    </a:p>
                  </a:txBody>
                  <a:tcPr marT="45725" marB="45725" marR="91450" marL="91450"/>
                </a:tc>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0</a:t>
                      </a:r>
                      <a:endParaRPr/>
                    </a:p>
                  </a:txBody>
                  <a:tcPr marT="45725" marB="45725" marR="91450" marL="91450"/>
                </a:tc>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Empty the queue</a:t>
                      </a:r>
                      <a:endParaRPr/>
                    </a:p>
                  </a:txBody>
                  <a:tcPr marT="45725" marB="45725" marR="91450" marL="91450"/>
                </a:tc>
              </a:tr>
              <a:tr h="381000">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1</a:t>
                      </a:r>
                      <a:endParaRPr/>
                    </a:p>
                  </a:txBody>
                  <a:tcPr marT="45725" marB="45725" marR="91450" marL="91450"/>
                </a:tc>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1</a:t>
                      </a:r>
                      <a:endParaRPr/>
                    </a:p>
                  </a:txBody>
                  <a:tcPr marT="45725" marB="45725" marR="91450" marL="91450"/>
                </a:tc>
                <a:tc>
                  <a:txBody>
                    <a:bodyPr/>
                    <a:lstStyle/>
                    <a:p>
                      <a:pPr indent="0" lvl="0" marL="0" marR="0" rtl="0" algn="ctr">
                        <a:spcBef>
                          <a:spcPts val="0"/>
                        </a:spcBef>
                        <a:spcAft>
                          <a:spcPts val="0"/>
                        </a:spcAft>
                        <a:buSzPts val="2400"/>
                        <a:buFont typeface="Times New Roman"/>
                        <a:buNone/>
                      </a:pPr>
                      <a:r>
                        <a:rPr lang="en-US" sz="2400" u="none" cap="none" strike="noStrike">
                          <a:latin typeface="Times New Roman"/>
                          <a:ea typeface="Times New Roman"/>
                          <a:cs typeface="Times New Roman"/>
                          <a:sym typeface="Times New Roman"/>
                        </a:rPr>
                        <a:t>Subsequent byte from the queue</a:t>
                      </a:r>
                      <a:endParaRPr/>
                    </a:p>
                  </a:txBody>
                  <a:tcPr marT="45725" marB="45725" marR="91450" marL="91450"/>
                </a:tc>
              </a:tr>
            </a:tbl>
          </a:graphicData>
        </a:graphic>
      </p:graphicFrame>
      <p:sp>
        <p:nvSpPr>
          <p:cNvPr id="885" name="Google Shape;885;gda7c634b4f_0_639"/>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da7c634b4f_0_644"/>
          <p:cNvSpPr txBox="1"/>
          <p:nvPr>
            <p:ph idx="1" type="body"/>
          </p:nvPr>
        </p:nvSpPr>
        <p:spPr>
          <a:xfrm>
            <a:off x="2333370" y="2024812"/>
            <a:ext cx="8647500" cy="1769700"/>
          </a:xfrm>
          <a:prstGeom prst="rect">
            <a:avLst/>
          </a:prstGeom>
          <a:noFill/>
          <a:ln>
            <a:noFill/>
          </a:ln>
        </p:spPr>
        <p:txBody>
          <a:bodyPr anchorCtr="0" anchor="t" bIns="0" lIns="0" spcFirstLastPara="1" rIns="0" wrap="square" tIns="0">
            <a:normAutofit fontScale="85000" lnSpcReduction="20000"/>
          </a:bodyPr>
          <a:lstStyle/>
          <a:p>
            <a:pPr indent="0" lvl="0" marL="0" rtl="0" algn="l">
              <a:spcBef>
                <a:spcPts val="0"/>
              </a:spcBef>
              <a:spcAft>
                <a:spcPts val="0"/>
              </a:spcAft>
              <a:buClr>
                <a:schemeClr val="dk1"/>
              </a:buClr>
              <a:buSzPct val="106666"/>
              <a:buFont typeface="Arial Black"/>
              <a:buNone/>
            </a:pPr>
            <a:r>
              <a:rPr b="1" lang="en-US"/>
              <a:t>S0, S1, S2</a:t>
            </a:r>
            <a:endParaRPr/>
          </a:p>
          <a:p>
            <a:pPr indent="0" lvl="0" marL="0" rtl="0" algn="just">
              <a:spcBef>
                <a:spcPts val="1600"/>
              </a:spcBef>
              <a:spcAft>
                <a:spcPts val="1600"/>
              </a:spcAft>
              <a:buNone/>
            </a:pPr>
            <a:r>
              <a:rPr lang="en-US">
                <a:latin typeface="Times New Roman"/>
                <a:ea typeface="Times New Roman"/>
                <a:cs typeface="Times New Roman"/>
                <a:sym typeface="Times New Roman"/>
              </a:rPr>
              <a:t>These are the status signals that provide the status of operation, which is used by the Bus Controller 8288 to generate memory &amp; I/O control signals. These are available at pin 26, 27, and 28. Following is the table showing their status </a:t>
            </a:r>
            <a:endParaRPr/>
          </a:p>
        </p:txBody>
      </p:sp>
      <p:sp>
        <p:nvSpPr>
          <p:cNvPr id="891" name="Google Shape;891;gda7c634b4f_0_644"/>
          <p:cNvSpPr txBox="1"/>
          <p:nvPr/>
        </p:nvSpPr>
        <p:spPr>
          <a:xfrm>
            <a:off x="1818640" y="2044065"/>
            <a:ext cx="8921700" cy="452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S2	S1	S0	CHARACTERISTICS</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0	0	0	Interrupt acknowledge</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0	0	1	Read I/O port</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0	1	0	Write I/O port</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0	1	1	Halt</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1	0	0	Code access</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1	0	1	Read memory</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1	1	0	Write memory</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1	1	1	Passive state</a:t>
            </a:r>
            <a:endParaRPr/>
          </a:p>
        </p:txBody>
      </p:sp>
      <p:sp>
        <p:nvSpPr>
          <p:cNvPr id="892" name="Google Shape;892;gda7c634b4f_0_644"/>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gda7c634b4f_0_649"/>
          <p:cNvSpPr txBox="1"/>
          <p:nvPr>
            <p:ph idx="1" type="body"/>
          </p:nvPr>
        </p:nvSpPr>
        <p:spPr>
          <a:xfrm>
            <a:off x="2333370" y="2024812"/>
            <a:ext cx="8647500" cy="1769700"/>
          </a:xfrm>
          <a:prstGeom prst="rect">
            <a:avLst/>
          </a:prstGeom>
          <a:noFill/>
          <a:ln>
            <a:noFill/>
          </a:ln>
        </p:spPr>
        <p:txBody>
          <a:bodyPr anchorCtr="0" anchor="t" bIns="0" lIns="0" spcFirstLastPara="1" rIns="0" wrap="square" tIns="0">
            <a:normAutofit/>
          </a:bodyPr>
          <a:lstStyle/>
          <a:p>
            <a:pPr indent="0" lvl="0" marL="0" rtl="0" algn="just">
              <a:spcBef>
                <a:spcPts val="0"/>
              </a:spcBef>
              <a:spcAft>
                <a:spcPts val="0"/>
              </a:spcAft>
              <a:buClr>
                <a:schemeClr val="dk1"/>
              </a:buClr>
              <a:buSzPts val="3200"/>
              <a:buFont typeface="Arial Black"/>
              <a:buNone/>
            </a:pPr>
            <a:r>
              <a:rPr b="1" lang="en-US"/>
              <a:t>LOCK’</a:t>
            </a:r>
            <a:endParaRPr/>
          </a:p>
          <a:p>
            <a:pPr indent="0" lvl="0" marL="0" rtl="0" algn="just">
              <a:spcBef>
                <a:spcPts val="1600"/>
              </a:spcBef>
              <a:spcAft>
                <a:spcPts val="0"/>
              </a:spcAft>
              <a:buNone/>
            </a:pPr>
            <a:r>
              <a:rPr lang="en-US">
                <a:latin typeface="Times New Roman"/>
                <a:ea typeface="Times New Roman"/>
                <a:cs typeface="Times New Roman"/>
                <a:sym typeface="Times New Roman"/>
              </a:rPr>
              <a:t>When this signal is active, it indicates to the other processors not to ask the CPU to leave the system bus. It is activated using the LOCK prefix on any instruction and is available at pin 29.</a:t>
            </a:r>
            <a:endParaRPr/>
          </a:p>
          <a:p>
            <a:pPr indent="0" lvl="0" marL="0" rtl="0" algn="just">
              <a:spcBef>
                <a:spcPts val="1600"/>
              </a:spcBef>
              <a:spcAft>
                <a:spcPts val="0"/>
              </a:spcAft>
              <a:buClr>
                <a:schemeClr val="dk1"/>
              </a:buClr>
              <a:buSzPts val="3200"/>
              <a:buFont typeface="Arial Black"/>
              <a:buNone/>
            </a:pPr>
            <a:r>
              <a:t/>
            </a:r>
            <a:endParaRPr/>
          </a:p>
          <a:p>
            <a:pPr indent="0" lvl="0" marL="0" rtl="0" algn="just">
              <a:spcBef>
                <a:spcPts val="1600"/>
              </a:spcBef>
              <a:spcAft>
                <a:spcPts val="0"/>
              </a:spcAft>
              <a:buClr>
                <a:schemeClr val="dk1"/>
              </a:buClr>
              <a:buSzPts val="3200"/>
              <a:buFont typeface="Arial Black"/>
              <a:buNone/>
            </a:pPr>
            <a:r>
              <a:rPr b="1" lang="en-US"/>
              <a:t>RQ’/GT1’ and RQ’/GT0’</a:t>
            </a:r>
            <a:endParaRPr/>
          </a:p>
          <a:p>
            <a:pPr indent="0" lvl="0" marL="0" rtl="0" algn="just">
              <a:spcBef>
                <a:spcPts val="1600"/>
              </a:spcBef>
              <a:spcAft>
                <a:spcPts val="1600"/>
              </a:spcAft>
              <a:buNone/>
            </a:pPr>
            <a:r>
              <a:rPr lang="en-US">
                <a:latin typeface="Times New Roman"/>
                <a:ea typeface="Times New Roman"/>
                <a:cs typeface="Times New Roman"/>
                <a:sym typeface="Times New Roman"/>
              </a:rPr>
              <a:t>These are the Request/Grant signals used by the other processors requesting the CPU to release the system bus. When the signal is received by CPU, then it sends acknowledgment. RQ/GT0 has a higher priority than RQ/GT1.</a:t>
            </a:r>
            <a:endParaRPr/>
          </a:p>
        </p:txBody>
      </p:sp>
      <p:sp>
        <p:nvSpPr>
          <p:cNvPr id="898" name="Google Shape;898;gda7c634b4f_0_649"/>
          <p:cNvSpPr txBox="1"/>
          <p:nvPr>
            <p:ph type="title"/>
          </p:nvPr>
        </p:nvSpPr>
        <p:spPr>
          <a:xfrm>
            <a:off x="2884043" y="308228"/>
            <a:ext cx="6423900" cy="69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gda7c634b4f_0_653"/>
          <p:cNvSpPr txBox="1"/>
          <p:nvPr>
            <p:ph type="title"/>
          </p:nvPr>
        </p:nvSpPr>
        <p:spPr>
          <a:xfrm>
            <a:off x="838200" y="359663"/>
            <a:ext cx="10515600" cy="9153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635" rtl="0" algn="ctr">
              <a:lnSpc>
                <a:spcPct val="100000"/>
              </a:lnSpc>
              <a:spcBef>
                <a:spcPts val="0"/>
              </a:spcBef>
              <a:spcAft>
                <a:spcPts val="0"/>
              </a:spcAft>
              <a:buNone/>
            </a:pPr>
            <a:r>
              <a:rPr lang="en-US" sz="4400">
                <a:latin typeface="Arial"/>
                <a:ea typeface="Arial"/>
                <a:cs typeface="Arial"/>
                <a:sym typeface="Arial"/>
              </a:rPr>
              <a:t>Addressing Modes</a:t>
            </a:r>
            <a:endParaRPr sz="4400">
              <a:latin typeface="Arial"/>
              <a:ea typeface="Arial"/>
              <a:cs typeface="Arial"/>
              <a:sym typeface="Arial"/>
            </a:endParaRPr>
          </a:p>
        </p:txBody>
      </p:sp>
      <p:sp>
        <p:nvSpPr>
          <p:cNvPr id="904" name="Google Shape;904;gda7c634b4f_0_653"/>
          <p:cNvSpPr/>
          <p:nvPr/>
        </p:nvSpPr>
        <p:spPr>
          <a:xfrm>
            <a:off x="838200" y="1773935"/>
            <a:ext cx="10354200" cy="4756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gda7c634b4f_0_653"/>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800">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gda7c634b4f_0_659"/>
          <p:cNvSpPr txBox="1"/>
          <p:nvPr>
            <p:ph type="title"/>
          </p:nvPr>
        </p:nvSpPr>
        <p:spPr>
          <a:xfrm>
            <a:off x="838200" y="359663"/>
            <a:ext cx="10515600" cy="915300"/>
          </a:xfrm>
          <a:prstGeom prst="rect">
            <a:avLst/>
          </a:prstGeom>
          <a:noFill/>
          <a:ln cap="flat" cmpd="sng" w="12175">
            <a:solidFill>
              <a:srgbClr val="7E7E7E"/>
            </a:solidFill>
            <a:prstDash val="solid"/>
            <a:round/>
            <a:headEnd len="sm" w="sm" type="none"/>
            <a:tailEnd len="sm" w="sm" type="none"/>
          </a:ln>
        </p:spPr>
        <p:txBody>
          <a:bodyPr anchorCtr="0" anchor="t" bIns="0" lIns="0" spcFirstLastPara="1" rIns="0" wrap="square" tIns="235575">
            <a:spAutoFit/>
          </a:bodyPr>
          <a:lstStyle/>
          <a:p>
            <a:pPr indent="0" lvl="0" marL="635" rtl="0" algn="ctr">
              <a:lnSpc>
                <a:spcPct val="100000"/>
              </a:lnSpc>
              <a:spcBef>
                <a:spcPts val="0"/>
              </a:spcBef>
              <a:spcAft>
                <a:spcPts val="0"/>
              </a:spcAft>
              <a:buNone/>
            </a:pPr>
            <a:r>
              <a:rPr lang="en-US" sz="4400">
                <a:latin typeface="Arial"/>
                <a:ea typeface="Arial"/>
                <a:cs typeface="Arial"/>
                <a:sym typeface="Arial"/>
              </a:rPr>
              <a:t>Addressing Modes</a:t>
            </a:r>
            <a:endParaRPr sz="4400">
              <a:latin typeface="Arial"/>
              <a:ea typeface="Arial"/>
              <a:cs typeface="Arial"/>
              <a:sym typeface="Arial"/>
            </a:endParaRPr>
          </a:p>
        </p:txBody>
      </p:sp>
      <p:sp>
        <p:nvSpPr>
          <p:cNvPr id="911" name="Google Shape;911;gda7c634b4f_0_659"/>
          <p:cNvSpPr/>
          <p:nvPr/>
        </p:nvSpPr>
        <p:spPr>
          <a:xfrm>
            <a:off x="838200" y="1624583"/>
            <a:ext cx="9607200" cy="4840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gda7c634b4f_0_659"/>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sz="1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0"/>
          <p:cNvSpPr txBox="1"/>
          <p:nvPr>
            <p:ph type="title"/>
          </p:nvPr>
        </p:nvSpPr>
        <p:spPr>
          <a:xfrm>
            <a:off x="2884043" y="308228"/>
            <a:ext cx="6423900" cy="696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3600">
                <a:latin typeface="Times New Roman"/>
                <a:ea typeface="Times New Roman"/>
                <a:cs typeface="Times New Roman"/>
                <a:sym typeface="Times New Roman"/>
              </a:rPr>
              <a:t>Definition of the Microprocessor</a:t>
            </a:r>
            <a:endParaRPr b="1" sz="3600">
              <a:latin typeface="Times New Roman"/>
              <a:ea typeface="Times New Roman"/>
              <a:cs typeface="Times New Roman"/>
              <a:sym typeface="Times New Roman"/>
            </a:endParaRPr>
          </a:p>
        </p:txBody>
      </p:sp>
      <p:sp>
        <p:nvSpPr>
          <p:cNvPr id="157" name="Google Shape;157;p10"/>
          <p:cNvSpPr txBox="1"/>
          <p:nvPr>
            <p:ph idx="1" type="body"/>
          </p:nvPr>
        </p:nvSpPr>
        <p:spPr>
          <a:xfrm>
            <a:off x="2333370" y="2024812"/>
            <a:ext cx="8647500" cy="17697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1600"/>
              </a:spcAft>
              <a:buNone/>
            </a:pPr>
            <a:r>
              <a:rPr lang="en-US" sz="2800">
                <a:latin typeface="Times New Roman"/>
                <a:ea typeface="Times New Roman"/>
                <a:cs typeface="Times New Roman"/>
                <a:sym typeface="Times New Roman"/>
              </a:rPr>
              <a:t>A μp is a multipurpose, </a:t>
            </a:r>
            <a:r>
              <a:rPr lang="en-US" sz="2800" u="sng">
                <a:latin typeface="Times New Roman"/>
                <a:ea typeface="Times New Roman"/>
                <a:cs typeface="Times New Roman"/>
                <a:sym typeface="Times New Roman"/>
              </a:rPr>
              <a:t>programmable,</a:t>
            </a:r>
            <a:r>
              <a:rPr lang="en-US" sz="2800">
                <a:latin typeface="Times New Roman"/>
                <a:ea typeface="Times New Roman"/>
                <a:cs typeface="Times New Roman"/>
                <a:sym typeface="Times New Roman"/>
              </a:rPr>
              <a:t> clock-driven, register based electronic device that reads binary instructions from a storage device called </a:t>
            </a:r>
            <a:r>
              <a:rPr lang="en-US" sz="2800" u="sng">
                <a:latin typeface="Times New Roman"/>
                <a:ea typeface="Times New Roman"/>
                <a:cs typeface="Times New Roman"/>
                <a:sym typeface="Times New Roman"/>
              </a:rPr>
              <a:t>memory</a:t>
            </a:r>
            <a:r>
              <a:rPr lang="en-US" sz="2800">
                <a:latin typeface="Times New Roman"/>
                <a:ea typeface="Times New Roman"/>
                <a:cs typeface="Times New Roman"/>
                <a:sym typeface="Times New Roman"/>
              </a:rPr>
              <a:t>, </a:t>
            </a:r>
            <a:r>
              <a:rPr lang="en-US" sz="2800" u="sng">
                <a:latin typeface="Times New Roman"/>
                <a:ea typeface="Times New Roman"/>
                <a:cs typeface="Times New Roman"/>
                <a:sym typeface="Times New Roman"/>
              </a:rPr>
              <a:t>accepts binary data</a:t>
            </a:r>
            <a:r>
              <a:rPr lang="en-US" sz="2800">
                <a:latin typeface="Times New Roman"/>
                <a:ea typeface="Times New Roman"/>
                <a:cs typeface="Times New Roman"/>
                <a:sym typeface="Times New Roman"/>
              </a:rPr>
              <a:t> as input and </a:t>
            </a:r>
            <a:r>
              <a:rPr lang="en-US" sz="2800" u="sng">
                <a:latin typeface="Times New Roman"/>
                <a:ea typeface="Times New Roman"/>
                <a:cs typeface="Times New Roman"/>
                <a:sym typeface="Times New Roman"/>
              </a:rPr>
              <a:t>process data</a:t>
            </a:r>
            <a:r>
              <a:rPr lang="en-US" sz="2800">
                <a:latin typeface="Times New Roman"/>
                <a:ea typeface="Times New Roman"/>
                <a:cs typeface="Times New Roman"/>
                <a:sym typeface="Times New Roman"/>
              </a:rPr>
              <a:t> according to those instructions and </a:t>
            </a:r>
            <a:r>
              <a:rPr lang="en-US" sz="2800" u="sng">
                <a:latin typeface="Times New Roman"/>
                <a:ea typeface="Times New Roman"/>
                <a:cs typeface="Times New Roman"/>
                <a:sym typeface="Times New Roman"/>
              </a:rPr>
              <a:t>provides results </a:t>
            </a:r>
            <a:r>
              <a:rPr lang="en-US" sz="2800">
                <a:latin typeface="Times New Roman"/>
                <a:ea typeface="Times New Roman"/>
                <a:cs typeface="Times New Roman"/>
                <a:sym typeface="Times New Roman"/>
              </a:rPr>
              <a:t>as output.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gda7c634b4f_0_700"/>
          <p:cNvSpPr txBox="1"/>
          <p:nvPr/>
        </p:nvSpPr>
        <p:spPr>
          <a:xfrm>
            <a:off x="11400535" y="6426504"/>
            <a:ext cx="102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888888"/>
                </a:solidFill>
                <a:latin typeface="Arial"/>
                <a:ea typeface="Arial"/>
                <a:cs typeface="Arial"/>
                <a:sym typeface="Arial"/>
              </a:rPr>
              <a:t>2</a:t>
            </a:r>
            <a:endParaRPr sz="1200">
              <a:solidFill>
                <a:schemeClr val="dk1"/>
              </a:solidFill>
              <a:latin typeface="Arial"/>
              <a:ea typeface="Arial"/>
              <a:cs typeface="Arial"/>
              <a:sym typeface="Arial"/>
            </a:endParaRPr>
          </a:p>
        </p:txBody>
      </p:sp>
      <p:sp>
        <p:nvSpPr>
          <p:cNvPr id="918" name="Google Shape;918;gda7c634b4f_0_700"/>
          <p:cNvSpPr/>
          <p:nvPr/>
        </p:nvSpPr>
        <p:spPr>
          <a:xfrm>
            <a:off x="6010655" y="838200"/>
            <a:ext cx="5651500" cy="5908675"/>
          </a:xfrm>
          <a:custGeom>
            <a:rect b="b" l="l" r="r" t="t"/>
            <a:pathLst>
              <a:path extrusionOk="0" h="5908675" w="5651500">
                <a:moveTo>
                  <a:pt x="0" y="5518404"/>
                </a:moveTo>
                <a:lnTo>
                  <a:pt x="5152644" y="5518404"/>
                </a:lnTo>
                <a:lnTo>
                  <a:pt x="5152644" y="0"/>
                </a:lnTo>
                <a:lnTo>
                  <a:pt x="0" y="0"/>
                </a:lnTo>
                <a:lnTo>
                  <a:pt x="0" y="5518404"/>
                </a:lnTo>
                <a:close/>
              </a:path>
              <a:path extrusionOk="0" h="5908675" w="5651500">
                <a:moveTo>
                  <a:pt x="5205984" y="5697474"/>
                </a:moveTo>
                <a:lnTo>
                  <a:pt x="5211857" y="5649076"/>
                </a:lnTo>
                <a:lnTo>
                  <a:pt x="5228590" y="5604648"/>
                </a:lnTo>
                <a:lnTo>
                  <a:pt x="5254849" y="5565457"/>
                </a:lnTo>
                <a:lnTo>
                  <a:pt x="5289301" y="5532770"/>
                </a:lnTo>
                <a:lnTo>
                  <a:pt x="5330614" y="5507853"/>
                </a:lnTo>
                <a:lnTo>
                  <a:pt x="5377453" y="5491974"/>
                </a:lnTo>
                <a:lnTo>
                  <a:pt x="5428488" y="5486400"/>
                </a:lnTo>
                <a:lnTo>
                  <a:pt x="5479522" y="5491974"/>
                </a:lnTo>
                <a:lnTo>
                  <a:pt x="5526361" y="5507853"/>
                </a:lnTo>
                <a:lnTo>
                  <a:pt x="5567674" y="5532770"/>
                </a:lnTo>
                <a:lnTo>
                  <a:pt x="5602126" y="5565457"/>
                </a:lnTo>
                <a:lnTo>
                  <a:pt x="5628385" y="5604648"/>
                </a:lnTo>
                <a:lnTo>
                  <a:pt x="5645118" y="5649076"/>
                </a:lnTo>
                <a:lnTo>
                  <a:pt x="5650992" y="5697474"/>
                </a:lnTo>
                <a:lnTo>
                  <a:pt x="5645118" y="5745871"/>
                </a:lnTo>
                <a:lnTo>
                  <a:pt x="5628385" y="5790299"/>
                </a:lnTo>
                <a:lnTo>
                  <a:pt x="5602126" y="5829490"/>
                </a:lnTo>
                <a:lnTo>
                  <a:pt x="5567674" y="5862177"/>
                </a:lnTo>
                <a:lnTo>
                  <a:pt x="5526361" y="5887094"/>
                </a:lnTo>
                <a:lnTo>
                  <a:pt x="5479522" y="5902973"/>
                </a:lnTo>
                <a:lnTo>
                  <a:pt x="5428488" y="5908548"/>
                </a:lnTo>
                <a:lnTo>
                  <a:pt x="5377453" y="5902973"/>
                </a:lnTo>
                <a:lnTo>
                  <a:pt x="5330614" y="5887094"/>
                </a:lnTo>
                <a:lnTo>
                  <a:pt x="5289301" y="5862177"/>
                </a:lnTo>
                <a:lnTo>
                  <a:pt x="5254849" y="5829490"/>
                </a:lnTo>
                <a:lnTo>
                  <a:pt x="5228590" y="5790299"/>
                </a:lnTo>
                <a:lnTo>
                  <a:pt x="5211857" y="5745871"/>
                </a:lnTo>
                <a:lnTo>
                  <a:pt x="5205984" y="5697474"/>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919" name="Google Shape;919;gda7c634b4f_0_700"/>
          <p:cNvGraphicFramePr/>
          <p:nvPr/>
        </p:nvGraphicFramePr>
        <p:xfrm>
          <a:off x="181902" y="3859148"/>
          <a:ext cx="3000000" cy="3000000"/>
        </p:xfrm>
        <a:graphic>
          <a:graphicData uri="http://schemas.openxmlformats.org/drawingml/2006/table">
            <a:tbl>
              <a:tblPr bandRow="1" firstRow="1">
                <a:noFill/>
                <a:tableStyleId>{D52ED082-F14C-41A4-9770-FA7A89D817B5}</a:tableStyleId>
              </a:tblPr>
              <a:tblGrid>
                <a:gridCol w="820425"/>
                <a:gridCol w="3622050"/>
                <a:gridCol w="991225"/>
              </a:tblGrid>
              <a:tr h="652275">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a:t>
                      </a:r>
                      <a:endParaRPr sz="1200" u="none" cap="none" strike="noStrike">
                        <a:latin typeface="Arial"/>
                        <a:ea typeface="Arial"/>
                        <a:cs typeface="Arial"/>
                        <a:sym typeface="Arial"/>
                      </a:endParaRPr>
                    </a:p>
                    <a:p>
                      <a:pPr indent="0" lvl="0" marL="68580" marR="0" rtl="0" algn="l">
                        <a:lnSpc>
                          <a:spcPct val="100000"/>
                        </a:lnSpc>
                        <a:spcBef>
                          <a:spcPts val="215"/>
                        </a:spcBef>
                        <a:spcAft>
                          <a:spcPts val="0"/>
                        </a:spcAft>
                        <a:buNone/>
                      </a:pPr>
                      <a:r>
                        <a:rPr lang="en-US" sz="1200" u="none" cap="none" strike="noStrike">
                          <a:latin typeface="Arial"/>
                          <a:ea typeface="Arial"/>
                          <a:cs typeface="Arial"/>
                          <a:sym typeface="Arial"/>
                        </a:rPr>
                        <a:t>Number</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Title</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Level</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4850">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CO1</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differentiate between families of</a:t>
                      </a:r>
                      <a:endParaRPr sz="1100" u="none" cap="none" strike="noStrike">
                        <a:latin typeface="Times New Roman"/>
                        <a:ea typeface="Times New Roman"/>
                        <a:cs typeface="Times New Roman"/>
                        <a:sym typeface="Times New Roman"/>
                      </a:endParaRPr>
                    </a:p>
                    <a:p>
                      <a:pPr indent="0" lvl="0" marL="297180" marR="0" rtl="0" algn="l">
                        <a:lnSpc>
                          <a:spcPct val="100000"/>
                        </a:lnSpc>
                        <a:spcBef>
                          <a:spcPts val="195"/>
                        </a:spcBef>
                        <a:spcAft>
                          <a:spcPts val="0"/>
                        </a:spcAft>
                        <a:buNone/>
                      </a:pPr>
                      <a:r>
                        <a:rPr lang="en-US" sz="1100" u="none" cap="none" strike="noStrike">
                          <a:latin typeface="Times New Roman"/>
                          <a:ea typeface="Times New Roman"/>
                          <a:cs typeface="Times New Roman"/>
                          <a:sym typeface="Times New Roman"/>
                        </a:rPr>
                        <a:t>processors based on architectural requirements.</a:t>
                      </a:r>
                      <a:endParaRPr sz="1100" u="none" cap="none" strike="noStrike">
                        <a:latin typeface="Times New Roman"/>
                        <a:ea typeface="Times New Roman"/>
                        <a:cs typeface="Times New Roman"/>
                        <a:sym typeface="Times New Roman"/>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b="1"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66175">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CO2</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compare the features of the</a:t>
                      </a:r>
                      <a:endParaRPr sz="1100" u="none" cap="none" strike="noStrike">
                        <a:latin typeface="Times New Roman"/>
                        <a:ea typeface="Times New Roman"/>
                        <a:cs typeface="Times New Roman"/>
                        <a:sym typeface="Times New Roman"/>
                      </a:endParaRPr>
                    </a:p>
                    <a:p>
                      <a:pPr indent="0" lvl="0" marL="297180" marR="60960" rtl="0" algn="l">
                        <a:lnSpc>
                          <a:spcPct val="138181"/>
                        </a:lnSpc>
                        <a:spcBef>
                          <a:spcPts val="75"/>
                        </a:spcBef>
                        <a:spcAft>
                          <a:spcPts val="0"/>
                        </a:spcAft>
                        <a:buNone/>
                      </a:pPr>
                      <a:r>
                        <a:rPr lang="en-US" sz="1100" u="none" cap="none" strike="noStrike">
                          <a:latin typeface="Times New Roman"/>
                          <a:ea typeface="Times New Roman"/>
                          <a:cs typeface="Times New Roman"/>
                          <a:sym typeface="Times New Roman"/>
                        </a:rPr>
                        <a:t>processors based on the design requirements of the  system.</a:t>
                      </a:r>
                      <a:endParaRPr sz="1100" u="none" cap="none" strike="noStrike">
                        <a:latin typeface="Times New Roman"/>
                        <a:ea typeface="Times New Roman"/>
                        <a:cs typeface="Times New Roman"/>
                        <a:sym typeface="Times New Roman"/>
                      </a:endParaRPr>
                    </a:p>
                  </a:txBody>
                  <a:tcPr marT="57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b="1"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4850">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CO3</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29718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Students	will	be	able	to	understand	different</a:t>
                      </a:r>
                      <a:endParaRPr sz="1100" u="none" cap="none" strike="noStrike">
                        <a:latin typeface="Times New Roman"/>
                        <a:ea typeface="Times New Roman"/>
                        <a:cs typeface="Times New Roman"/>
                        <a:sym typeface="Times New Roman"/>
                      </a:endParaRPr>
                    </a:p>
                    <a:p>
                      <a:pPr indent="0" lvl="0" marL="297180" marR="0" rtl="0" algn="l">
                        <a:lnSpc>
                          <a:spcPct val="100000"/>
                        </a:lnSpc>
                        <a:spcBef>
                          <a:spcPts val="190"/>
                        </a:spcBef>
                        <a:spcAft>
                          <a:spcPts val="0"/>
                        </a:spcAft>
                        <a:buNone/>
                      </a:pPr>
                      <a:r>
                        <a:rPr lang="en-US" sz="1100" u="none" cap="none" strike="noStrike">
                          <a:latin typeface="Times New Roman"/>
                          <a:ea typeface="Times New Roman"/>
                          <a:cs typeface="Times New Roman"/>
                          <a:sym typeface="Times New Roman"/>
                        </a:rPr>
                        <a:t>communication protocols for hardware interfacing.</a:t>
                      </a:r>
                      <a:endParaRPr sz="1100" u="none" cap="none" strike="noStrike">
                        <a:latin typeface="Times New Roman"/>
                        <a:ea typeface="Times New Roman"/>
                        <a:cs typeface="Times New Roman"/>
                        <a:sym typeface="Times New Roman"/>
                      </a:endParaRPr>
                    </a:p>
                  </a:txBody>
                  <a:tcPr marT="63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8580" marR="0" rtl="0" algn="l">
                        <a:lnSpc>
                          <a:spcPct val="100000"/>
                        </a:lnSpc>
                        <a:spcBef>
                          <a:spcPts val="0"/>
                        </a:spcBef>
                        <a:spcAft>
                          <a:spcPts val="0"/>
                        </a:spcAft>
                        <a:buNone/>
                      </a:pPr>
                      <a:r>
                        <a:rPr lang="en-US" sz="1200" u="none" cap="none" strike="noStrike">
                          <a:latin typeface="Arial"/>
                          <a:ea typeface="Arial"/>
                          <a:cs typeface="Arial"/>
                          <a:sym typeface="Arial"/>
                        </a:rPr>
                        <a:t>Understand</a:t>
                      </a:r>
                      <a:endParaRPr sz="1200" u="none" cap="none" strike="noStrike">
                        <a:latin typeface="Arial"/>
                        <a:ea typeface="Arial"/>
                        <a:cs typeface="Arial"/>
                        <a:sym typeface="Arial"/>
                      </a:endParaRPr>
                    </a:p>
                  </a:txBody>
                  <a:tcPr marT="69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920" name="Google Shape;920;gda7c634b4f_0_700"/>
          <p:cNvSpPr txBox="1"/>
          <p:nvPr>
            <p:ph type="title"/>
          </p:nvPr>
        </p:nvSpPr>
        <p:spPr>
          <a:xfrm>
            <a:off x="2884043" y="308228"/>
            <a:ext cx="6423900" cy="696600"/>
          </a:xfrm>
          <a:prstGeom prst="rect">
            <a:avLst/>
          </a:prstGeom>
          <a:noFill/>
          <a:ln>
            <a:noFill/>
          </a:ln>
        </p:spPr>
        <p:txBody>
          <a:bodyPr anchorCtr="0" anchor="t" bIns="0" lIns="0" spcFirstLastPara="1" rIns="0" wrap="square" tIns="80625">
            <a:spAutoFit/>
          </a:bodyPr>
          <a:lstStyle/>
          <a:p>
            <a:pPr indent="0" lvl="0" marL="483233" marR="5080" rtl="0" algn="ctr">
              <a:lnSpc>
                <a:spcPct val="90000"/>
              </a:lnSpc>
              <a:spcBef>
                <a:spcPts val="0"/>
              </a:spcBef>
              <a:spcAft>
                <a:spcPts val="0"/>
              </a:spcAft>
              <a:buNone/>
            </a:pPr>
            <a:r>
              <a:rPr b="1" lang="en-US" sz="4400">
                <a:latin typeface="Arial"/>
                <a:ea typeface="Arial"/>
                <a:cs typeface="Arial"/>
                <a:sym typeface="Arial"/>
              </a:rPr>
              <a:t>Operating Modes of 8086</a:t>
            </a:r>
            <a:endParaRPr sz="4400">
              <a:latin typeface="Arial"/>
              <a:ea typeface="Arial"/>
              <a:cs typeface="Arial"/>
              <a:sym typeface="Arial"/>
            </a:endParaRPr>
          </a:p>
          <a:p>
            <a:pPr indent="0" lvl="0" marL="12700" rtl="0" algn="l">
              <a:lnSpc>
                <a:spcPct val="100000"/>
              </a:lnSpc>
              <a:spcBef>
                <a:spcPts val="95"/>
              </a:spcBef>
              <a:spcAft>
                <a:spcPts val="0"/>
              </a:spcAft>
              <a:buNone/>
            </a:pPr>
            <a:r>
              <a:rPr b="1" lang="en-US" sz="2400">
                <a:latin typeface="Arial"/>
                <a:ea typeface="Arial"/>
                <a:cs typeface="Arial"/>
                <a:sym typeface="Arial"/>
              </a:rPr>
              <a:t>Course Outcome</a:t>
            </a:r>
            <a:endParaRPr sz="2400">
              <a:latin typeface="Arial"/>
              <a:ea typeface="Arial"/>
              <a:cs typeface="Arial"/>
              <a:sym typeface="Arial"/>
            </a:endParaRPr>
          </a:p>
        </p:txBody>
      </p:sp>
      <p:grpSp>
        <p:nvGrpSpPr>
          <p:cNvPr id="921" name="Google Shape;921;gda7c634b4f_0_700"/>
          <p:cNvGrpSpPr/>
          <p:nvPr/>
        </p:nvGrpSpPr>
        <p:grpSpPr>
          <a:xfrm>
            <a:off x="5456554" y="3125723"/>
            <a:ext cx="5435472" cy="1600835"/>
            <a:chOff x="5456554" y="3125723"/>
            <a:chExt cx="5435472" cy="1600835"/>
          </a:xfrm>
        </p:grpSpPr>
        <p:sp>
          <p:nvSpPr>
            <p:cNvPr id="922" name="Google Shape;922;gda7c634b4f_0_700"/>
            <p:cNvSpPr/>
            <p:nvPr/>
          </p:nvSpPr>
          <p:spPr>
            <a:xfrm>
              <a:off x="5456554" y="3626738"/>
              <a:ext cx="2665095" cy="1099820"/>
            </a:xfrm>
            <a:custGeom>
              <a:rect b="b" l="l" r="r" t="t"/>
              <a:pathLst>
                <a:path extrusionOk="0" h="1099820" w="2665095">
                  <a:moveTo>
                    <a:pt x="2592019" y="29428"/>
                  </a:moveTo>
                  <a:lnTo>
                    <a:pt x="0" y="1087501"/>
                  </a:lnTo>
                  <a:lnTo>
                    <a:pt x="4825" y="1099312"/>
                  </a:lnTo>
                  <a:lnTo>
                    <a:pt x="2596798" y="41131"/>
                  </a:lnTo>
                  <a:lnTo>
                    <a:pt x="2592019" y="29428"/>
                  </a:lnTo>
                  <a:close/>
                </a:path>
                <a:path extrusionOk="0" h="1099820" w="2665095">
                  <a:moveTo>
                    <a:pt x="2649072" y="24637"/>
                  </a:moveTo>
                  <a:lnTo>
                    <a:pt x="2603754" y="24637"/>
                  </a:lnTo>
                  <a:lnTo>
                    <a:pt x="2608579" y="36322"/>
                  </a:lnTo>
                  <a:lnTo>
                    <a:pt x="2596798" y="41131"/>
                  </a:lnTo>
                  <a:lnTo>
                    <a:pt x="2608834" y="70612"/>
                  </a:lnTo>
                  <a:lnTo>
                    <a:pt x="2649072" y="24637"/>
                  </a:lnTo>
                  <a:close/>
                </a:path>
                <a:path extrusionOk="0" h="1099820" w="2665095">
                  <a:moveTo>
                    <a:pt x="2603754" y="24637"/>
                  </a:moveTo>
                  <a:lnTo>
                    <a:pt x="2592019" y="29428"/>
                  </a:lnTo>
                  <a:lnTo>
                    <a:pt x="2596798" y="41131"/>
                  </a:lnTo>
                  <a:lnTo>
                    <a:pt x="2608579" y="36322"/>
                  </a:lnTo>
                  <a:lnTo>
                    <a:pt x="2603754" y="24637"/>
                  </a:lnTo>
                  <a:close/>
                </a:path>
                <a:path extrusionOk="0" h="1099820" w="2665095">
                  <a:moveTo>
                    <a:pt x="2580004" y="0"/>
                  </a:moveTo>
                  <a:lnTo>
                    <a:pt x="2592019" y="29428"/>
                  </a:lnTo>
                  <a:lnTo>
                    <a:pt x="2603754" y="24637"/>
                  </a:lnTo>
                  <a:lnTo>
                    <a:pt x="2649072" y="24637"/>
                  </a:lnTo>
                  <a:lnTo>
                    <a:pt x="2664968" y="6477"/>
                  </a:lnTo>
                  <a:lnTo>
                    <a:pt x="2580004"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gda7c634b4f_0_700"/>
            <p:cNvSpPr/>
            <p:nvPr/>
          </p:nvSpPr>
          <p:spPr>
            <a:xfrm>
              <a:off x="8202167" y="3125723"/>
              <a:ext cx="2689859" cy="943610"/>
            </a:xfrm>
            <a:custGeom>
              <a:rect b="b" l="l" r="r" t="t"/>
              <a:pathLst>
                <a:path extrusionOk="0" h="943610" w="2689859">
                  <a:moveTo>
                    <a:pt x="2689860" y="0"/>
                  </a:moveTo>
                  <a:lnTo>
                    <a:pt x="0" y="0"/>
                  </a:lnTo>
                  <a:lnTo>
                    <a:pt x="0" y="943356"/>
                  </a:lnTo>
                  <a:lnTo>
                    <a:pt x="2689860" y="943356"/>
                  </a:lnTo>
                  <a:lnTo>
                    <a:pt x="26898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gda7c634b4f_0_700"/>
            <p:cNvSpPr/>
            <p:nvPr/>
          </p:nvSpPr>
          <p:spPr>
            <a:xfrm>
              <a:off x="8202167" y="3125723"/>
              <a:ext cx="2689859" cy="943610"/>
            </a:xfrm>
            <a:custGeom>
              <a:rect b="b" l="l" r="r" t="t"/>
              <a:pathLst>
                <a:path extrusionOk="0" h="943610" w="2689859">
                  <a:moveTo>
                    <a:pt x="0" y="943356"/>
                  </a:moveTo>
                  <a:lnTo>
                    <a:pt x="2689860" y="943356"/>
                  </a:lnTo>
                  <a:lnTo>
                    <a:pt x="2689860" y="0"/>
                  </a:lnTo>
                  <a:lnTo>
                    <a:pt x="0" y="0"/>
                  </a:lnTo>
                  <a:lnTo>
                    <a:pt x="0" y="943356"/>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5" name="Google Shape;925;gda7c634b4f_0_700"/>
          <p:cNvSpPr txBox="1"/>
          <p:nvPr/>
        </p:nvSpPr>
        <p:spPr>
          <a:xfrm>
            <a:off x="8202168" y="3125723"/>
            <a:ext cx="2689800" cy="738900"/>
          </a:xfrm>
          <a:prstGeom prst="rect">
            <a:avLst/>
          </a:prstGeom>
          <a:noFill/>
          <a:ln>
            <a:noFill/>
          </a:ln>
        </p:spPr>
        <p:txBody>
          <a:bodyPr anchorCtr="0" anchor="t" bIns="0" lIns="0" spcFirstLastPara="1" rIns="0" wrap="square" tIns="182225">
            <a:spAutoFit/>
          </a:bodyPr>
          <a:lstStyle/>
          <a:p>
            <a:pPr indent="0" lvl="0" marL="0" marR="0" rtl="0" algn="ctr">
              <a:lnSpc>
                <a:spcPct val="100000"/>
              </a:lnSpc>
              <a:spcBef>
                <a:spcPts val="0"/>
              </a:spcBef>
              <a:spcAft>
                <a:spcPts val="0"/>
              </a:spcAft>
              <a:buNone/>
            </a:pPr>
            <a:r>
              <a:rPr lang="en-US" sz="1800">
                <a:solidFill>
                  <a:schemeClr val="dk1"/>
                </a:solidFill>
                <a:latin typeface="Arial"/>
                <a:ea typeface="Arial"/>
                <a:cs typeface="Arial"/>
                <a:sym typeface="Arial"/>
              </a:rPr>
              <a:t>This will be covered in this</a:t>
            </a:r>
            <a:endParaRPr sz="1800">
              <a:solidFill>
                <a:schemeClr val="dk1"/>
              </a:solidFill>
              <a:latin typeface="Arial"/>
              <a:ea typeface="Arial"/>
              <a:cs typeface="Arial"/>
              <a:sym typeface="Arial"/>
            </a:endParaRPr>
          </a:p>
          <a:p>
            <a:pPr indent="0" lvl="0" marL="2540" marR="0" rtl="0" algn="ctr">
              <a:lnSpc>
                <a:spcPct val="100000"/>
              </a:lnSpc>
              <a:spcBef>
                <a:spcPts val="5"/>
              </a:spcBef>
              <a:spcAft>
                <a:spcPts val="0"/>
              </a:spcAft>
              <a:buNone/>
            </a:pPr>
            <a:r>
              <a:rPr lang="en-US" sz="1800">
                <a:solidFill>
                  <a:schemeClr val="dk1"/>
                </a:solidFill>
                <a:latin typeface="Arial"/>
                <a:ea typeface="Arial"/>
                <a:cs typeface="Arial"/>
                <a:sym typeface="Arial"/>
              </a:rPr>
              <a:t>lecture</a:t>
            </a:r>
            <a:endParaRPr sz="1800">
              <a:solidFill>
                <a:schemeClr val="dk1"/>
              </a:solidFill>
              <a:latin typeface="Arial"/>
              <a:ea typeface="Arial"/>
              <a:cs typeface="Arial"/>
              <a:sym typeface="Arial"/>
            </a:endParaRPr>
          </a:p>
        </p:txBody>
      </p:sp>
      <p:sp>
        <p:nvSpPr>
          <p:cNvPr id="926" name="Google Shape;926;gda7c634b4f_0_700"/>
          <p:cNvSpPr txBox="1"/>
          <p:nvPr>
            <p:ph idx="1" type="body"/>
          </p:nvPr>
        </p:nvSpPr>
        <p:spPr>
          <a:xfrm>
            <a:off x="2333370" y="2024812"/>
            <a:ext cx="8647500" cy="1769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gda7c634b4f_0_712"/>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Instruction Set of 8086</a:t>
            </a:r>
            <a:endParaRPr/>
          </a:p>
        </p:txBody>
      </p:sp>
      <p:sp>
        <p:nvSpPr>
          <p:cNvPr id="934" name="Google Shape;934;gda7c634b4f_0_712"/>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3200"/>
              <a:buFont typeface="Noto Sans Symbols"/>
              <a:buChar char="⚫"/>
            </a:pPr>
            <a:r>
              <a:rPr lang="en-US" sz="3200">
                <a:solidFill>
                  <a:srgbClr val="000000"/>
                </a:solidFill>
                <a:latin typeface="Constantia"/>
                <a:ea typeface="Constantia"/>
                <a:cs typeface="Constantia"/>
                <a:sym typeface="Constantia"/>
              </a:rPr>
              <a:t>An instruction is a binary pattern designed inside a microprocessor to perform a specific function.</a:t>
            </a:r>
            <a:endParaRPr/>
          </a:p>
          <a:p>
            <a:pPr indent="-261937" lvl="0" marL="261937" marR="0" rtl="0" algn="l">
              <a:spcBef>
                <a:spcPts val="2000"/>
              </a:spcBef>
              <a:spcAft>
                <a:spcPts val="0"/>
              </a:spcAft>
              <a:buClr>
                <a:srgbClr val="E7BC29"/>
              </a:buClr>
              <a:buSzPts val="3200"/>
              <a:buFont typeface="Noto Sans Symbols"/>
              <a:buChar char="⚫"/>
            </a:pPr>
            <a:r>
              <a:rPr lang="en-US" sz="3200">
                <a:solidFill>
                  <a:srgbClr val="000000"/>
                </a:solidFill>
                <a:latin typeface="Constantia"/>
                <a:ea typeface="Constantia"/>
                <a:cs typeface="Constantia"/>
                <a:sym typeface="Constantia"/>
              </a:rPr>
              <a:t>The entire group of instructions that a microprocessor supports is called </a:t>
            </a:r>
            <a:r>
              <a:rPr b="1" lang="en-US" sz="3200">
                <a:solidFill>
                  <a:srgbClr val="000000"/>
                </a:solidFill>
                <a:latin typeface="Constantia"/>
                <a:ea typeface="Constantia"/>
                <a:cs typeface="Constantia"/>
                <a:sym typeface="Constantia"/>
              </a:rPr>
              <a:t>Instruction Set</a:t>
            </a:r>
            <a:r>
              <a:rPr lang="en-US" sz="3200">
                <a:solidFill>
                  <a:srgbClr val="000000"/>
                </a:solidFill>
                <a:latin typeface="Constantia"/>
                <a:ea typeface="Constantia"/>
                <a:cs typeface="Constantia"/>
                <a:sym typeface="Constantia"/>
              </a:rPr>
              <a:t>.</a:t>
            </a:r>
            <a:endParaRPr/>
          </a:p>
          <a:p>
            <a:pPr indent="-261937" lvl="0" marL="261937" marR="0" rtl="0" algn="l">
              <a:spcBef>
                <a:spcPts val="2000"/>
              </a:spcBef>
              <a:spcAft>
                <a:spcPts val="0"/>
              </a:spcAft>
              <a:buClr>
                <a:srgbClr val="E7BC29"/>
              </a:buClr>
              <a:buSzPts val="3200"/>
              <a:buFont typeface="Noto Sans Symbols"/>
              <a:buChar char="⚫"/>
            </a:pPr>
            <a:r>
              <a:rPr lang="en-US" sz="3200">
                <a:solidFill>
                  <a:srgbClr val="000000"/>
                </a:solidFill>
                <a:latin typeface="Constantia"/>
                <a:ea typeface="Constantia"/>
                <a:cs typeface="Constantia"/>
                <a:sym typeface="Constantia"/>
              </a:rPr>
              <a:t>8086 has more than </a:t>
            </a:r>
            <a:r>
              <a:rPr b="1" lang="en-US" sz="3200">
                <a:solidFill>
                  <a:srgbClr val="000000"/>
                </a:solidFill>
                <a:latin typeface="Constantia"/>
                <a:ea typeface="Constantia"/>
                <a:cs typeface="Constantia"/>
                <a:sym typeface="Constantia"/>
              </a:rPr>
              <a:t>20,000</a:t>
            </a:r>
            <a:r>
              <a:rPr lang="en-US" sz="3200">
                <a:solidFill>
                  <a:srgbClr val="000000"/>
                </a:solidFill>
                <a:latin typeface="Constantia"/>
                <a:ea typeface="Constantia"/>
                <a:cs typeface="Constantia"/>
                <a:sym typeface="Constantia"/>
              </a:rPr>
              <a:t> instructions.</a:t>
            </a:r>
            <a:endParaRPr/>
          </a:p>
        </p:txBody>
      </p:sp>
      <p:sp>
        <p:nvSpPr>
          <p:cNvPr id="935" name="Google Shape;935;gda7c634b4f_0_712"/>
          <p:cNvSpPr txBox="1"/>
          <p:nvPr/>
        </p:nvSpPr>
        <p:spPr>
          <a:xfrm>
            <a:off x="1981200" y="7102475"/>
            <a:ext cx="2133600" cy="3651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404924"/>
              </a:buClr>
              <a:buSzPts val="1200"/>
              <a:buFont typeface="Constantia"/>
              <a:buNone/>
            </a:pPr>
            <a:r>
              <a:rPr lang="en-US" sz="1200">
                <a:solidFill>
                  <a:srgbClr val="404924"/>
                </a:solidFill>
                <a:latin typeface="Constantia"/>
                <a:ea typeface="Constantia"/>
                <a:cs typeface="Constantia"/>
                <a:sym typeface="Constantia"/>
              </a:rPr>
              <a:t>21-Nov-2010</a:t>
            </a:r>
            <a:endParaRPr/>
          </a:p>
        </p:txBody>
      </p:sp>
      <p:sp>
        <p:nvSpPr>
          <p:cNvPr id="936" name="Google Shape;936;gda7c634b4f_0_712"/>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
        <p:nvSpPr>
          <p:cNvPr id="937" name="Google Shape;937;gda7c634b4f_0_712"/>
          <p:cNvSpPr txBox="1"/>
          <p:nvPr/>
        </p:nvSpPr>
        <p:spPr>
          <a:xfrm>
            <a:off x="4191000" y="6950075"/>
            <a:ext cx="3352800" cy="3651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404924"/>
              </a:buClr>
              <a:buSzPts val="1200"/>
              <a:buFont typeface="Constantia"/>
              <a:buNone/>
            </a:pPr>
            <a:r>
              <a:rPr lang="en-US" sz="1200">
                <a:solidFill>
                  <a:srgbClr val="404924"/>
                </a:solidFill>
                <a:latin typeface="Constantia"/>
                <a:ea typeface="Constantia"/>
                <a:cs typeface="Constantia"/>
                <a:sym typeface="Constantia"/>
              </a:rPr>
              <a:t>ohmshankar.ece@act.edu.in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gda7c634b4f_0_722"/>
          <p:cNvSpPr txBox="1"/>
          <p:nvPr/>
        </p:nvSpPr>
        <p:spPr>
          <a:xfrm>
            <a:off x="1884363" y="212726"/>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3200"/>
              <a:buFont typeface="Calibri"/>
              <a:buNone/>
            </a:pPr>
            <a:r>
              <a:rPr b="1" lang="en-US" sz="3200">
                <a:solidFill>
                  <a:srgbClr val="444D26"/>
                </a:solidFill>
                <a:latin typeface="Calibri"/>
                <a:ea typeface="Calibri"/>
                <a:cs typeface="Calibri"/>
                <a:sym typeface="Calibri"/>
              </a:rPr>
              <a:t>Classification of Instruction Set</a:t>
            </a:r>
            <a:endParaRPr/>
          </a:p>
        </p:txBody>
      </p:sp>
      <p:sp>
        <p:nvSpPr>
          <p:cNvPr id="945" name="Google Shape;945;gda7c634b4f_0_722"/>
          <p:cNvSpPr txBox="1"/>
          <p:nvPr/>
        </p:nvSpPr>
        <p:spPr>
          <a:xfrm>
            <a:off x="2236788" y="1223964"/>
            <a:ext cx="8286600" cy="5214900"/>
          </a:xfrm>
          <a:prstGeom prst="rect">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None/>
            </a:pPr>
            <a:r>
              <a:rPr lang="en-US" sz="2600">
                <a:solidFill>
                  <a:srgbClr val="000000"/>
                </a:solidFill>
                <a:latin typeface="Constantia"/>
                <a:ea typeface="Constantia"/>
                <a:cs typeface="Constantia"/>
                <a:sym typeface="Constantia"/>
              </a:rPr>
              <a:t>1. Arithmetic Instructions and Logical Instruction</a:t>
            </a:r>
            <a:endParaRPr/>
          </a:p>
          <a:p>
            <a:pPr indent="0" lvl="0" marL="0" marR="0" rtl="0" algn="l">
              <a:spcBef>
                <a:spcPts val="2000"/>
              </a:spcBef>
              <a:spcAft>
                <a:spcPts val="0"/>
              </a:spcAft>
              <a:buNone/>
            </a:pPr>
            <a:r>
              <a:rPr lang="en-US" sz="2600">
                <a:solidFill>
                  <a:srgbClr val="000000"/>
                </a:solidFill>
                <a:latin typeface="Constantia"/>
                <a:ea typeface="Constantia"/>
                <a:cs typeface="Constantia"/>
                <a:sym typeface="Constantia"/>
              </a:rPr>
              <a:t>2. Data Transfer Instructions</a:t>
            </a:r>
            <a:endParaRPr/>
          </a:p>
          <a:p>
            <a:pPr indent="0" lvl="0" marL="0" marR="0" rtl="0" algn="l">
              <a:spcBef>
                <a:spcPts val="2000"/>
              </a:spcBef>
              <a:spcAft>
                <a:spcPts val="0"/>
              </a:spcAft>
              <a:buNone/>
            </a:pPr>
            <a:r>
              <a:rPr lang="en-US" sz="2600">
                <a:solidFill>
                  <a:srgbClr val="000000"/>
                </a:solidFill>
                <a:latin typeface="Constantia"/>
                <a:ea typeface="Constantia"/>
                <a:cs typeface="Constantia"/>
                <a:sym typeface="Constantia"/>
              </a:rPr>
              <a:t>3. Branch and  Loop Instruction</a:t>
            </a:r>
            <a:endParaRPr/>
          </a:p>
          <a:p>
            <a:pPr indent="0" lvl="0" marL="0" marR="0" rtl="0" algn="l">
              <a:spcBef>
                <a:spcPts val="2000"/>
              </a:spcBef>
              <a:spcAft>
                <a:spcPts val="0"/>
              </a:spcAft>
              <a:buNone/>
            </a:pPr>
            <a:r>
              <a:rPr lang="en-US" sz="2600">
                <a:solidFill>
                  <a:srgbClr val="000000"/>
                </a:solidFill>
                <a:latin typeface="Constantia"/>
                <a:ea typeface="Constantia"/>
                <a:cs typeface="Constantia"/>
                <a:sym typeface="Constantia"/>
              </a:rPr>
              <a:t>4. M/C control Instruction</a:t>
            </a:r>
            <a:endParaRPr/>
          </a:p>
          <a:p>
            <a:pPr indent="0" lvl="0" marL="0" marR="0" rtl="0" algn="l">
              <a:spcBef>
                <a:spcPts val="2000"/>
              </a:spcBef>
              <a:spcAft>
                <a:spcPts val="0"/>
              </a:spcAft>
              <a:buNone/>
            </a:pPr>
            <a:r>
              <a:rPr lang="en-US" sz="2600">
                <a:solidFill>
                  <a:srgbClr val="000000"/>
                </a:solidFill>
                <a:latin typeface="Constantia"/>
                <a:ea typeface="Constantia"/>
                <a:cs typeface="Constantia"/>
                <a:sym typeface="Constantia"/>
              </a:rPr>
              <a:t>5. Flag Manipulation Instructions</a:t>
            </a:r>
            <a:endParaRPr/>
          </a:p>
          <a:p>
            <a:pPr indent="0" lvl="0" marL="0" marR="0" rtl="0" algn="l">
              <a:spcBef>
                <a:spcPts val="2000"/>
              </a:spcBef>
              <a:spcAft>
                <a:spcPts val="0"/>
              </a:spcAft>
              <a:buNone/>
            </a:pPr>
            <a:r>
              <a:rPr lang="en-US" sz="2600">
                <a:solidFill>
                  <a:srgbClr val="000000"/>
                </a:solidFill>
                <a:latin typeface="Constantia"/>
                <a:ea typeface="Constantia"/>
                <a:cs typeface="Constantia"/>
                <a:sym typeface="Constantia"/>
              </a:rPr>
              <a:t>6. Shift and Rotate Instruction</a:t>
            </a:r>
            <a:endParaRPr/>
          </a:p>
          <a:p>
            <a:pPr indent="0" lvl="0" marL="0" marR="0" rtl="0" algn="l">
              <a:spcBef>
                <a:spcPts val="2000"/>
              </a:spcBef>
              <a:spcAft>
                <a:spcPts val="0"/>
              </a:spcAft>
              <a:buNone/>
            </a:pPr>
            <a:r>
              <a:rPr lang="en-US" sz="2600">
                <a:solidFill>
                  <a:srgbClr val="000000"/>
                </a:solidFill>
                <a:latin typeface="Constantia"/>
                <a:ea typeface="Constantia"/>
                <a:cs typeface="Constantia"/>
                <a:sym typeface="Constantia"/>
              </a:rPr>
              <a:t>7. String Instructions</a:t>
            </a:r>
            <a:endParaRPr/>
          </a:p>
        </p:txBody>
      </p:sp>
      <p:sp>
        <p:nvSpPr>
          <p:cNvPr id="946" name="Google Shape;946;gda7c634b4f_0_722"/>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gda7c634b4f_0_730"/>
          <p:cNvSpPr txBox="1"/>
          <p:nvPr/>
        </p:nvSpPr>
        <p:spPr>
          <a:xfrm>
            <a:off x="1981200" y="2409826"/>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1. Arithmetic And Logical Instructions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da7c634b4f_0_735"/>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960" name="Google Shape;960;gda7c634b4f_0_735"/>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3200"/>
              <a:buFont typeface="Noto Sans Symbols"/>
              <a:buChar char="⚫"/>
            </a:pPr>
            <a:r>
              <a:rPr b="1" lang="en-US" sz="3200">
                <a:solidFill>
                  <a:srgbClr val="000000"/>
                </a:solidFill>
                <a:latin typeface="Constantia"/>
                <a:ea typeface="Constantia"/>
                <a:cs typeface="Constantia"/>
                <a:sym typeface="Constantia"/>
              </a:rPr>
              <a:t>ADD Des, Src:</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It adds a byte to byte or a word to word.</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It effects AF, CF, OF, PF, SF, ZF flags.</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E.g.:</a:t>
            </a:r>
            <a:endParaRPr/>
          </a:p>
          <a:p>
            <a:pPr indent="-236537" lvl="2" marL="903287" marR="0" rtl="0" algn="l">
              <a:spcBef>
                <a:spcPts val="1800"/>
              </a:spcBef>
              <a:spcAft>
                <a:spcPts val="0"/>
              </a:spcAft>
              <a:buClr>
                <a:srgbClr val="F3A447"/>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ADD AL, 74H</a:t>
            </a:r>
            <a:endParaRPr/>
          </a:p>
          <a:p>
            <a:pPr indent="-236537" lvl="2" marL="903287" marR="0" rtl="0" algn="l">
              <a:spcBef>
                <a:spcPts val="1800"/>
              </a:spcBef>
              <a:spcAft>
                <a:spcPts val="0"/>
              </a:spcAft>
              <a:buClr>
                <a:srgbClr val="F3A447"/>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ADD DX, AX</a:t>
            </a:r>
            <a:endParaRPr/>
          </a:p>
          <a:p>
            <a:pPr indent="-236537" lvl="2" marL="903287" marR="0" rtl="0" algn="l">
              <a:spcBef>
                <a:spcPts val="1800"/>
              </a:spcBef>
              <a:spcAft>
                <a:spcPts val="0"/>
              </a:spcAft>
              <a:buClr>
                <a:srgbClr val="F3A447"/>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ADD AX, [BX]</a:t>
            </a:r>
            <a:endParaRPr/>
          </a:p>
        </p:txBody>
      </p:sp>
      <p:sp>
        <p:nvSpPr>
          <p:cNvPr id="961" name="Google Shape;961;gda7c634b4f_0_735"/>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gda7c634b4f_0_743"/>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969" name="Google Shape;969;gda7c634b4f_0_743"/>
          <p:cNvSpPr txBox="1"/>
          <p:nvPr/>
        </p:nvSpPr>
        <p:spPr>
          <a:xfrm>
            <a:off x="1981200" y="1714500"/>
            <a:ext cx="9067800" cy="4610100"/>
          </a:xfrm>
          <a:prstGeom prst="rect">
            <a:avLst/>
          </a:prstGeom>
          <a:noFill/>
          <a:ln>
            <a:noFill/>
          </a:ln>
        </p:spPr>
        <p:txBody>
          <a:bodyPr anchorCtr="0" anchor="t" bIns="46800" lIns="90000" spcFirstLastPara="1" rIns="90000" wrap="square" tIns="46800">
            <a:noAutofit/>
          </a:bodyPr>
          <a:lstStyle/>
          <a:p>
            <a:pPr indent="-261937" lvl="0" marL="261937" marR="0" rtl="0" algn="l">
              <a:spcBef>
                <a:spcPts val="0"/>
              </a:spcBef>
              <a:spcAft>
                <a:spcPts val="0"/>
              </a:spcAft>
              <a:buClr>
                <a:srgbClr val="E7BC29"/>
              </a:buClr>
              <a:buSzPts val="3200"/>
              <a:buFont typeface="Noto Sans Symbols"/>
              <a:buChar char="⚫"/>
            </a:pPr>
            <a:r>
              <a:rPr b="1" lang="en-US" sz="3200">
                <a:solidFill>
                  <a:srgbClr val="000000"/>
                </a:solidFill>
                <a:latin typeface="Constantia"/>
                <a:ea typeface="Constantia"/>
                <a:cs typeface="Constantia"/>
                <a:sym typeface="Constantia"/>
              </a:rPr>
              <a:t>ADC Des, Src:</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It adds the two operands with CF.</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It effects AF, CF, OF, PF, SF, ZF flags.</a:t>
            </a:r>
            <a:endParaRPr/>
          </a:p>
          <a:p>
            <a:pPr indent="-239712" lvl="1" marL="628650" marR="0" rtl="0" algn="l">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E.g.:</a:t>
            </a:r>
            <a:endParaRPr/>
          </a:p>
          <a:p>
            <a:pPr indent="-236537" lvl="2" marL="903287" marR="0" rtl="0" algn="l">
              <a:spcBef>
                <a:spcPts val="1800"/>
              </a:spcBef>
              <a:spcAft>
                <a:spcPts val="0"/>
              </a:spcAft>
              <a:buClr>
                <a:srgbClr val="F3A447"/>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ADC AL, 74H</a:t>
            </a:r>
            <a:endParaRPr/>
          </a:p>
          <a:p>
            <a:pPr indent="-236537" lvl="2" marL="903287" marR="0" rtl="0" algn="l">
              <a:spcBef>
                <a:spcPts val="1800"/>
              </a:spcBef>
              <a:spcAft>
                <a:spcPts val="0"/>
              </a:spcAft>
              <a:buClr>
                <a:srgbClr val="F3A447"/>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ADC DX, AX</a:t>
            </a:r>
            <a:endParaRPr/>
          </a:p>
          <a:p>
            <a:pPr indent="-236537" lvl="2" marL="903287" marR="0" rtl="0" algn="l">
              <a:spcBef>
                <a:spcPts val="1800"/>
              </a:spcBef>
              <a:spcAft>
                <a:spcPts val="0"/>
              </a:spcAft>
              <a:buClr>
                <a:srgbClr val="F3A447"/>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ADC AX, [BX]</a:t>
            </a:r>
            <a:endParaRPr/>
          </a:p>
        </p:txBody>
      </p:sp>
      <p:sp>
        <p:nvSpPr>
          <p:cNvPr id="970" name="Google Shape;970;gda7c634b4f_0_743"/>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gda7c634b4f_0_751"/>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978" name="Google Shape;978;gda7c634b4f_0_751"/>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90000"/>
              </a:lnSpc>
              <a:spcBef>
                <a:spcPts val="0"/>
              </a:spcBef>
              <a:spcAft>
                <a:spcPts val="0"/>
              </a:spcAft>
              <a:buClr>
                <a:srgbClr val="E7BC29"/>
              </a:buClr>
              <a:buSzPts val="3200"/>
              <a:buFont typeface="Noto Sans Symbols"/>
              <a:buChar char="⚫"/>
            </a:pPr>
            <a:r>
              <a:rPr b="1" lang="en-US" sz="3200">
                <a:solidFill>
                  <a:srgbClr val="000000"/>
                </a:solidFill>
                <a:latin typeface="Constantia"/>
                <a:ea typeface="Constantia"/>
                <a:cs typeface="Constantia"/>
                <a:sym typeface="Constantia"/>
              </a:rPr>
              <a:t>SUB Des, Src:</a:t>
            </a:r>
            <a:endParaRPr/>
          </a:p>
          <a:p>
            <a:pPr indent="-239712" lvl="1" marL="628650" marR="0" rtl="0" algn="l">
              <a:lnSpc>
                <a:spcPct val="90000"/>
              </a:lnSpc>
              <a:spcBef>
                <a:spcPts val="1850"/>
              </a:spcBef>
              <a:spcAft>
                <a:spcPts val="0"/>
              </a:spcAft>
              <a:buClr>
                <a:srgbClr val="A5B592"/>
              </a:buClr>
              <a:buSzPts val="2600"/>
              <a:buFont typeface="Noto Sans Symbols"/>
              <a:buChar char="⚫"/>
            </a:pPr>
            <a:r>
              <a:rPr b="0" i="0" lang="en-US" sz="2600" u="none" cap="none" strike="noStrike">
                <a:solidFill>
                  <a:srgbClr val="000000"/>
                </a:solidFill>
                <a:latin typeface="Constantia"/>
                <a:ea typeface="Constantia"/>
                <a:cs typeface="Constantia"/>
                <a:sym typeface="Constantia"/>
              </a:rPr>
              <a:t>It subtracts a byte from byte or a word from word.</a:t>
            </a:r>
            <a:endParaRPr/>
          </a:p>
          <a:p>
            <a:pPr indent="-239712" lvl="1" marL="628650" marR="0" rtl="0" algn="l">
              <a:lnSpc>
                <a:spcPct val="90000"/>
              </a:lnSpc>
              <a:spcBef>
                <a:spcPts val="1850"/>
              </a:spcBef>
              <a:spcAft>
                <a:spcPts val="0"/>
              </a:spcAft>
              <a:buClr>
                <a:srgbClr val="A5B592"/>
              </a:buClr>
              <a:buSzPts val="2600"/>
              <a:buFont typeface="Noto Sans Symbols"/>
              <a:buChar char="⚫"/>
            </a:pPr>
            <a:r>
              <a:rPr b="0" i="0" lang="en-US" sz="2600" u="none" cap="none" strike="noStrike">
                <a:solidFill>
                  <a:srgbClr val="000000"/>
                </a:solidFill>
                <a:latin typeface="Constantia"/>
                <a:ea typeface="Constantia"/>
                <a:cs typeface="Constantia"/>
                <a:sym typeface="Constantia"/>
              </a:rPr>
              <a:t>It effects AF, CF, OF, PF, SF, ZF flags.</a:t>
            </a:r>
            <a:endParaRPr/>
          </a:p>
          <a:p>
            <a:pPr indent="-239712" lvl="1" marL="628650" marR="0" rtl="0" algn="l">
              <a:lnSpc>
                <a:spcPct val="90000"/>
              </a:lnSpc>
              <a:spcBef>
                <a:spcPts val="1850"/>
              </a:spcBef>
              <a:spcAft>
                <a:spcPts val="0"/>
              </a:spcAft>
              <a:buClr>
                <a:srgbClr val="A5B592"/>
              </a:buClr>
              <a:buSzPts val="2600"/>
              <a:buFont typeface="Noto Sans Symbols"/>
              <a:buChar char="⚫"/>
            </a:pPr>
            <a:r>
              <a:rPr b="0" i="0" lang="en-US" sz="2600" u="none" cap="none" strike="noStrike">
                <a:solidFill>
                  <a:srgbClr val="000000"/>
                </a:solidFill>
                <a:latin typeface="Constantia"/>
                <a:ea typeface="Constantia"/>
                <a:cs typeface="Constantia"/>
                <a:sym typeface="Constantia"/>
              </a:rPr>
              <a:t>For subtraction, CF acts as borrow flag.</a:t>
            </a:r>
            <a:endParaRPr/>
          </a:p>
          <a:p>
            <a:pPr indent="-239712" lvl="1" marL="628650" marR="0" rtl="0" algn="l">
              <a:lnSpc>
                <a:spcPct val="90000"/>
              </a:lnSpc>
              <a:spcBef>
                <a:spcPts val="1850"/>
              </a:spcBef>
              <a:spcAft>
                <a:spcPts val="0"/>
              </a:spcAft>
              <a:buClr>
                <a:srgbClr val="A5B592"/>
              </a:buClr>
              <a:buSzPts val="2600"/>
              <a:buFont typeface="Noto Sans Symbols"/>
              <a:buChar char="⚫"/>
            </a:pPr>
            <a:r>
              <a:rPr b="0" i="0" lang="en-US" sz="2600" u="none" cap="none" strike="noStrike">
                <a:solidFill>
                  <a:srgbClr val="000000"/>
                </a:solidFill>
                <a:latin typeface="Constantia"/>
                <a:ea typeface="Constantia"/>
                <a:cs typeface="Constantia"/>
                <a:sym typeface="Constantia"/>
              </a:rPr>
              <a:t>E.g.:</a:t>
            </a:r>
            <a:endParaRPr/>
          </a:p>
          <a:p>
            <a:pPr indent="-236537" lvl="2" marL="903287" marR="0" rtl="0" algn="l">
              <a:lnSpc>
                <a:spcPct val="90000"/>
              </a:lnSpc>
              <a:spcBef>
                <a:spcPts val="1750"/>
              </a:spcBef>
              <a:spcAft>
                <a:spcPts val="0"/>
              </a:spcAft>
              <a:buClr>
                <a:srgbClr val="F3A447"/>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SUB AL, 74H</a:t>
            </a:r>
            <a:endParaRPr/>
          </a:p>
          <a:p>
            <a:pPr indent="-236537" lvl="2" marL="903287" marR="0" rtl="0" algn="l">
              <a:lnSpc>
                <a:spcPct val="90000"/>
              </a:lnSpc>
              <a:spcBef>
                <a:spcPts val="1750"/>
              </a:spcBef>
              <a:spcAft>
                <a:spcPts val="0"/>
              </a:spcAft>
              <a:buClr>
                <a:srgbClr val="F3A447"/>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SUB DX, AX</a:t>
            </a:r>
            <a:endParaRPr/>
          </a:p>
          <a:p>
            <a:pPr indent="-236537" lvl="2" marL="903287" marR="0" rtl="0" algn="l">
              <a:lnSpc>
                <a:spcPct val="90000"/>
              </a:lnSpc>
              <a:spcBef>
                <a:spcPts val="1750"/>
              </a:spcBef>
              <a:spcAft>
                <a:spcPts val="0"/>
              </a:spcAft>
              <a:buClr>
                <a:srgbClr val="F3A447"/>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SUB AX, [BX]</a:t>
            </a:r>
            <a:endParaRPr/>
          </a:p>
          <a:p>
            <a:pPr indent="-261937" lvl="0" marL="263525" marR="0" rtl="0" algn="l">
              <a:lnSpc>
                <a:spcPct val="90000"/>
              </a:lnSpc>
              <a:spcBef>
                <a:spcPts val="1750"/>
              </a:spcBef>
              <a:spcAft>
                <a:spcPts val="0"/>
              </a:spcAft>
              <a:buNone/>
            </a:pPr>
            <a:r>
              <a:t/>
            </a:r>
            <a:endParaRPr sz="2200">
              <a:solidFill>
                <a:srgbClr val="000000"/>
              </a:solidFill>
              <a:latin typeface="Constantia"/>
              <a:ea typeface="Constantia"/>
              <a:cs typeface="Constantia"/>
              <a:sym typeface="Constantia"/>
            </a:endParaRPr>
          </a:p>
        </p:txBody>
      </p:sp>
      <p:sp>
        <p:nvSpPr>
          <p:cNvPr id="979" name="Google Shape;979;gda7c634b4f_0_751"/>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gda7c634b4f_0_759"/>
          <p:cNvSpPr txBox="1"/>
          <p:nvPr/>
        </p:nvSpPr>
        <p:spPr>
          <a:xfrm>
            <a:off x="1981200" y="7048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987" name="Google Shape;987;gda7c634b4f_0_759"/>
          <p:cNvSpPr txBox="1"/>
          <p:nvPr/>
        </p:nvSpPr>
        <p:spPr>
          <a:xfrm>
            <a:off x="1981200" y="1714500"/>
            <a:ext cx="8229600" cy="4610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90000"/>
              </a:lnSpc>
              <a:spcBef>
                <a:spcPts val="0"/>
              </a:spcBef>
              <a:spcAft>
                <a:spcPts val="0"/>
              </a:spcAft>
              <a:buClr>
                <a:srgbClr val="E7BC29"/>
              </a:buClr>
              <a:buSzPts val="3200"/>
              <a:buFont typeface="Noto Sans Symbols"/>
              <a:buChar char="⚫"/>
            </a:pPr>
            <a:r>
              <a:rPr b="1" lang="en-US" sz="3200">
                <a:solidFill>
                  <a:srgbClr val="000000"/>
                </a:solidFill>
                <a:latin typeface="Constantia"/>
                <a:ea typeface="Constantia"/>
                <a:cs typeface="Constantia"/>
                <a:sym typeface="Constantia"/>
              </a:rPr>
              <a:t>SBB Des, Src:</a:t>
            </a:r>
            <a:endParaRPr/>
          </a:p>
          <a:p>
            <a:pPr indent="-239712" lvl="1" marL="628650" marR="0" rtl="0" algn="l">
              <a:lnSpc>
                <a:spcPct val="90000"/>
              </a:lnSpc>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It subtracts the two operands and also the borrow from the result.</a:t>
            </a:r>
            <a:endParaRPr/>
          </a:p>
          <a:p>
            <a:pPr indent="-239712" lvl="1" marL="628650" marR="0" rtl="0" algn="l">
              <a:lnSpc>
                <a:spcPct val="90000"/>
              </a:lnSpc>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It effects AF, CF, OF, PF, SF, ZF flags.</a:t>
            </a:r>
            <a:endParaRPr/>
          </a:p>
          <a:p>
            <a:pPr indent="-239712" lvl="1" marL="628650" marR="0" rtl="0" algn="l">
              <a:lnSpc>
                <a:spcPct val="90000"/>
              </a:lnSpc>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E.g.:</a:t>
            </a:r>
            <a:endParaRPr/>
          </a:p>
          <a:p>
            <a:pPr indent="-236537" lvl="2" marL="903287" marR="0" rtl="0" algn="l">
              <a:lnSpc>
                <a:spcPct val="90000"/>
              </a:lnSpc>
              <a:spcBef>
                <a:spcPts val="1800"/>
              </a:spcBef>
              <a:spcAft>
                <a:spcPts val="0"/>
              </a:spcAft>
              <a:buClr>
                <a:srgbClr val="F3A447"/>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SBB AL, 74H</a:t>
            </a:r>
            <a:endParaRPr/>
          </a:p>
          <a:p>
            <a:pPr indent="-236537" lvl="2" marL="903287" marR="0" rtl="0" algn="l">
              <a:lnSpc>
                <a:spcPct val="90000"/>
              </a:lnSpc>
              <a:spcBef>
                <a:spcPts val="1800"/>
              </a:spcBef>
              <a:spcAft>
                <a:spcPts val="0"/>
              </a:spcAft>
              <a:buClr>
                <a:srgbClr val="F3A447"/>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SBB DX, AX</a:t>
            </a:r>
            <a:endParaRPr/>
          </a:p>
          <a:p>
            <a:pPr indent="-236537" lvl="2" marL="903287" marR="0" rtl="0" algn="l">
              <a:lnSpc>
                <a:spcPct val="90000"/>
              </a:lnSpc>
              <a:spcBef>
                <a:spcPts val="1800"/>
              </a:spcBef>
              <a:spcAft>
                <a:spcPts val="0"/>
              </a:spcAft>
              <a:buClr>
                <a:srgbClr val="F3A447"/>
              </a:buClr>
              <a:buSzPts val="2400"/>
              <a:buFont typeface="Noto Sans Symbols"/>
              <a:buChar char="⚫"/>
            </a:pPr>
            <a:r>
              <a:rPr b="0" i="0" lang="en-US" sz="2400" u="none" cap="none" strike="noStrike">
                <a:solidFill>
                  <a:srgbClr val="000000"/>
                </a:solidFill>
                <a:latin typeface="Constantia"/>
                <a:ea typeface="Constantia"/>
                <a:cs typeface="Constantia"/>
                <a:sym typeface="Constantia"/>
              </a:rPr>
              <a:t>SBB AX, [BX]</a:t>
            </a:r>
            <a:endParaRPr/>
          </a:p>
        </p:txBody>
      </p:sp>
      <p:sp>
        <p:nvSpPr>
          <p:cNvPr id="988" name="Google Shape;988;gda7c634b4f_0_759"/>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gda7c634b4f_0_767"/>
          <p:cNvSpPr txBox="1"/>
          <p:nvPr/>
        </p:nvSpPr>
        <p:spPr>
          <a:xfrm>
            <a:off x="1881188" y="2857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996" name="Google Shape;996;gda7c634b4f_0_767"/>
          <p:cNvSpPr txBox="1"/>
          <p:nvPr/>
        </p:nvSpPr>
        <p:spPr>
          <a:xfrm>
            <a:off x="1881188" y="1214438"/>
            <a:ext cx="8572500" cy="53577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80000"/>
              </a:lnSpc>
              <a:spcBef>
                <a:spcPts val="0"/>
              </a:spcBef>
              <a:spcAft>
                <a:spcPts val="0"/>
              </a:spcAft>
              <a:buClr>
                <a:srgbClr val="E7BC29"/>
              </a:buClr>
              <a:buSzPts val="2300"/>
              <a:buFont typeface="Noto Sans Symbols"/>
              <a:buChar char="⚫"/>
            </a:pPr>
            <a:r>
              <a:rPr b="1" lang="en-US" sz="2300">
                <a:solidFill>
                  <a:srgbClr val="000000"/>
                </a:solidFill>
                <a:latin typeface="Constantia"/>
                <a:ea typeface="Constantia"/>
                <a:cs typeface="Constantia"/>
                <a:sym typeface="Constantia"/>
              </a:rPr>
              <a:t>MUL Src:</a:t>
            </a:r>
            <a:endParaRPr/>
          </a:p>
          <a:p>
            <a:pPr indent="-239712" lvl="1" marL="628650" marR="0" rtl="0" algn="l">
              <a:lnSpc>
                <a:spcPct val="80000"/>
              </a:lnSpc>
              <a:spcBef>
                <a:spcPts val="1750"/>
              </a:spcBef>
              <a:spcAft>
                <a:spcPts val="0"/>
              </a:spcAft>
              <a:buClr>
                <a:srgbClr val="A5B592"/>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It is an unsigned multiplication instruction.</a:t>
            </a:r>
            <a:endParaRPr/>
          </a:p>
          <a:p>
            <a:pPr indent="-239712" lvl="1" marL="628650" marR="0" rtl="0" algn="l">
              <a:lnSpc>
                <a:spcPct val="80000"/>
              </a:lnSpc>
              <a:spcBef>
                <a:spcPts val="1750"/>
              </a:spcBef>
              <a:spcAft>
                <a:spcPts val="0"/>
              </a:spcAft>
              <a:buClr>
                <a:srgbClr val="A5B592"/>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It multiplies two bytes to produce a word or two words to produce a double word.</a:t>
            </a:r>
            <a:endParaRPr/>
          </a:p>
          <a:p>
            <a:pPr indent="-239712" lvl="1" marL="628650" marR="0" rtl="0" algn="l">
              <a:lnSpc>
                <a:spcPct val="80000"/>
              </a:lnSpc>
              <a:spcBef>
                <a:spcPts val="1750"/>
              </a:spcBef>
              <a:spcAft>
                <a:spcPts val="0"/>
              </a:spcAft>
              <a:buClr>
                <a:srgbClr val="A5B592"/>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AX = AL * Src</a:t>
            </a:r>
            <a:endParaRPr/>
          </a:p>
          <a:p>
            <a:pPr indent="-239712" lvl="1" marL="628650" marR="0" rtl="0" algn="l">
              <a:lnSpc>
                <a:spcPct val="80000"/>
              </a:lnSpc>
              <a:spcBef>
                <a:spcPts val="1750"/>
              </a:spcBef>
              <a:spcAft>
                <a:spcPts val="0"/>
              </a:spcAft>
              <a:buClr>
                <a:srgbClr val="A5B592"/>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DX : AX = AX * Src</a:t>
            </a:r>
            <a:endParaRPr/>
          </a:p>
          <a:p>
            <a:pPr indent="-239712" lvl="1" marL="628650" marR="0" rtl="0" algn="l">
              <a:lnSpc>
                <a:spcPct val="80000"/>
              </a:lnSpc>
              <a:spcBef>
                <a:spcPts val="1750"/>
              </a:spcBef>
              <a:spcAft>
                <a:spcPts val="0"/>
              </a:spcAft>
              <a:buClr>
                <a:srgbClr val="A5B592"/>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This instruction assumes one of the operand in AL or AX.</a:t>
            </a:r>
            <a:endParaRPr/>
          </a:p>
          <a:p>
            <a:pPr indent="-239712" lvl="1" marL="628650" marR="0" rtl="0" algn="l">
              <a:lnSpc>
                <a:spcPct val="80000"/>
              </a:lnSpc>
              <a:spcBef>
                <a:spcPts val="1750"/>
              </a:spcBef>
              <a:spcAft>
                <a:spcPts val="0"/>
              </a:spcAft>
              <a:buClr>
                <a:srgbClr val="A5B592"/>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Src can be a register or memory location. And Flags-OF, CF</a:t>
            </a:r>
            <a:endParaRPr/>
          </a:p>
          <a:p>
            <a:pPr indent="-239712" lvl="1" marL="628650" marR="0" rtl="0" algn="l">
              <a:lnSpc>
                <a:spcPct val="80000"/>
              </a:lnSpc>
              <a:spcBef>
                <a:spcPts val="1750"/>
              </a:spcBef>
              <a:spcAft>
                <a:spcPts val="0"/>
              </a:spcAft>
              <a:buClr>
                <a:srgbClr val="A5B592"/>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Unused bits of destination register is always filled with sign bit</a:t>
            </a:r>
            <a:endParaRPr/>
          </a:p>
          <a:p>
            <a:pPr indent="-261937" lvl="0" marL="261937" marR="0" rtl="0" algn="l">
              <a:lnSpc>
                <a:spcPct val="80000"/>
              </a:lnSpc>
              <a:spcBef>
                <a:spcPts val="1775"/>
              </a:spcBef>
              <a:spcAft>
                <a:spcPts val="0"/>
              </a:spcAft>
              <a:buClr>
                <a:srgbClr val="E7BC29"/>
              </a:buClr>
              <a:buSzPts val="2300"/>
              <a:buFont typeface="Noto Sans Symbols"/>
              <a:buChar char="⚫"/>
            </a:pPr>
            <a:r>
              <a:rPr b="1" lang="en-US" sz="2300">
                <a:solidFill>
                  <a:srgbClr val="000000"/>
                </a:solidFill>
                <a:latin typeface="Constantia"/>
                <a:ea typeface="Constantia"/>
                <a:cs typeface="Constantia"/>
                <a:sym typeface="Constantia"/>
              </a:rPr>
              <a:t>IMUL Src:</a:t>
            </a:r>
            <a:endParaRPr/>
          </a:p>
          <a:p>
            <a:pPr indent="-239712" lvl="1" marL="628650" marR="0" rtl="0" algn="l">
              <a:lnSpc>
                <a:spcPct val="80000"/>
              </a:lnSpc>
              <a:spcBef>
                <a:spcPts val="1750"/>
              </a:spcBef>
              <a:spcAft>
                <a:spcPts val="0"/>
              </a:spcAft>
              <a:buClr>
                <a:srgbClr val="A5B592"/>
              </a:buClr>
              <a:buSzPts val="2200"/>
              <a:buFont typeface="Noto Sans Symbols"/>
              <a:buChar char="⚫"/>
            </a:pPr>
            <a:r>
              <a:rPr b="0" i="0" lang="en-US" sz="2200" u="none" cap="none" strike="noStrike">
                <a:solidFill>
                  <a:srgbClr val="000000"/>
                </a:solidFill>
                <a:latin typeface="Constantia"/>
                <a:ea typeface="Constantia"/>
                <a:cs typeface="Constantia"/>
                <a:sym typeface="Constantia"/>
              </a:rPr>
              <a:t>It is a signed multiplication instruction.</a:t>
            </a:r>
            <a:endParaRPr/>
          </a:p>
        </p:txBody>
      </p:sp>
      <p:sp>
        <p:nvSpPr>
          <p:cNvPr id="997" name="Google Shape;997;gda7c634b4f_0_767"/>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gda7c634b4f_0_775"/>
          <p:cNvSpPr txBox="1"/>
          <p:nvPr/>
        </p:nvSpPr>
        <p:spPr>
          <a:xfrm>
            <a:off x="2009775" y="285751"/>
            <a:ext cx="8229600" cy="866700"/>
          </a:xfrm>
          <a:prstGeom prst="rect">
            <a:avLst/>
          </a:prstGeom>
          <a:noFill/>
          <a:ln>
            <a:noFill/>
          </a:ln>
        </p:spPr>
        <p:txBody>
          <a:bodyPr anchorCtr="0" anchor="b" bIns="0" lIns="0" spcFirstLastPara="1" rIns="0" wrap="square" tIns="46800">
            <a:noAutofit/>
          </a:bodyPr>
          <a:lstStyle/>
          <a:p>
            <a:pPr indent="0" lvl="0" marL="0" marR="0" rtl="0" algn="ctr">
              <a:spcBef>
                <a:spcPts val="0"/>
              </a:spcBef>
              <a:spcAft>
                <a:spcPts val="0"/>
              </a:spcAft>
              <a:buClr>
                <a:srgbClr val="444D26"/>
              </a:buClr>
              <a:buSzPts val="5000"/>
              <a:buFont typeface="Calibri"/>
              <a:buNone/>
            </a:pPr>
            <a:r>
              <a:rPr b="1" lang="en-US" sz="5000">
                <a:solidFill>
                  <a:srgbClr val="444D26"/>
                </a:solidFill>
                <a:latin typeface="Calibri"/>
                <a:ea typeface="Calibri"/>
                <a:cs typeface="Calibri"/>
                <a:sym typeface="Calibri"/>
              </a:rPr>
              <a:t>Arithmetic Instructions</a:t>
            </a:r>
            <a:endParaRPr/>
          </a:p>
        </p:txBody>
      </p:sp>
      <p:sp>
        <p:nvSpPr>
          <p:cNvPr id="1005" name="Google Shape;1005;gda7c634b4f_0_775"/>
          <p:cNvSpPr txBox="1"/>
          <p:nvPr/>
        </p:nvSpPr>
        <p:spPr>
          <a:xfrm>
            <a:off x="2024063" y="1143000"/>
            <a:ext cx="8286600" cy="5429100"/>
          </a:xfrm>
          <a:prstGeom prst="rect">
            <a:avLst/>
          </a:prstGeom>
          <a:noFill/>
          <a:ln>
            <a:noFill/>
          </a:ln>
        </p:spPr>
        <p:txBody>
          <a:bodyPr anchorCtr="0" anchor="t" bIns="46800" lIns="90000" spcFirstLastPara="1" rIns="90000" wrap="square" tIns="46800">
            <a:noAutofit/>
          </a:bodyPr>
          <a:lstStyle/>
          <a:p>
            <a:pPr indent="-261937" lvl="0" marL="261937" marR="0" rtl="0" algn="l">
              <a:lnSpc>
                <a:spcPct val="90000"/>
              </a:lnSpc>
              <a:spcBef>
                <a:spcPts val="0"/>
              </a:spcBef>
              <a:spcAft>
                <a:spcPts val="0"/>
              </a:spcAft>
              <a:buClr>
                <a:srgbClr val="E7BC29"/>
              </a:buClr>
              <a:buSzPts val="3000"/>
              <a:buFont typeface="Noto Sans Symbols"/>
              <a:buChar char="⚫"/>
            </a:pPr>
            <a:r>
              <a:rPr b="1" lang="en-US" sz="3000">
                <a:solidFill>
                  <a:srgbClr val="000000"/>
                </a:solidFill>
                <a:latin typeface="Constantia"/>
                <a:ea typeface="Constantia"/>
                <a:cs typeface="Constantia"/>
                <a:sym typeface="Constantia"/>
              </a:rPr>
              <a:t>DIV Src:</a:t>
            </a:r>
            <a:endParaRPr/>
          </a:p>
          <a:p>
            <a:pPr indent="-239712" lvl="1" marL="628650" marR="0" rtl="0" algn="l">
              <a:lnSpc>
                <a:spcPct val="90000"/>
              </a:lnSpc>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It is an unsigned division instruction.</a:t>
            </a:r>
            <a:endParaRPr/>
          </a:p>
          <a:p>
            <a:pPr indent="-239712" lvl="1" marL="628650" marR="0" rtl="0" algn="l">
              <a:lnSpc>
                <a:spcPct val="90000"/>
              </a:lnSpc>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It divides word by byte or double word by word.</a:t>
            </a:r>
            <a:endParaRPr/>
          </a:p>
          <a:p>
            <a:pPr indent="-239712" lvl="1" marL="628650" marR="0" rtl="0" algn="l">
              <a:lnSpc>
                <a:spcPct val="90000"/>
              </a:lnSpc>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The operand is stored in AX, divisor is Src and the result is stored as:</a:t>
            </a:r>
            <a:endParaRPr/>
          </a:p>
          <a:p>
            <a:pPr indent="-236537" lvl="2" marL="903287" marR="0" rtl="0" algn="l">
              <a:lnSpc>
                <a:spcPct val="90000"/>
              </a:lnSpc>
              <a:spcBef>
                <a:spcPts val="1825"/>
              </a:spcBef>
              <a:spcAft>
                <a:spcPts val="0"/>
              </a:spcAft>
              <a:buClr>
                <a:srgbClr val="F3A447"/>
              </a:buClr>
              <a:buSzPts val="2500"/>
              <a:buFont typeface="Noto Sans Symbols"/>
              <a:buChar char="⚫"/>
            </a:pPr>
            <a:r>
              <a:rPr b="0" i="0" lang="en-US" sz="2500" u="none" cap="none" strike="noStrike">
                <a:solidFill>
                  <a:srgbClr val="000000"/>
                </a:solidFill>
                <a:latin typeface="Constantia"/>
                <a:ea typeface="Constantia"/>
                <a:cs typeface="Constantia"/>
                <a:sym typeface="Constantia"/>
              </a:rPr>
              <a:t>AH = remainder, AL = quotient (for word/byte)</a:t>
            </a:r>
            <a:endParaRPr/>
          </a:p>
          <a:p>
            <a:pPr indent="-236537" lvl="2" marL="903287" marR="0" rtl="0" algn="l">
              <a:lnSpc>
                <a:spcPct val="90000"/>
              </a:lnSpc>
              <a:spcBef>
                <a:spcPts val="1825"/>
              </a:spcBef>
              <a:spcAft>
                <a:spcPts val="0"/>
              </a:spcAft>
              <a:buClr>
                <a:srgbClr val="F3A447"/>
              </a:buClr>
              <a:buSzPts val="2500"/>
              <a:buFont typeface="Noto Sans Symbols"/>
              <a:buChar char="⚫"/>
            </a:pPr>
            <a:r>
              <a:rPr b="0" i="0" lang="en-US" sz="2500" u="none" cap="none" strike="noStrike">
                <a:solidFill>
                  <a:srgbClr val="000000"/>
                </a:solidFill>
                <a:latin typeface="Constantia"/>
                <a:ea typeface="Constantia"/>
                <a:cs typeface="Constantia"/>
                <a:sym typeface="Constantia"/>
              </a:rPr>
              <a:t>DX=remainder, AX=quotient (for D-word/word)</a:t>
            </a:r>
            <a:endParaRPr/>
          </a:p>
          <a:p>
            <a:pPr indent="-261937" lvl="0" marL="261937" marR="0" rtl="0" algn="l">
              <a:lnSpc>
                <a:spcPct val="90000"/>
              </a:lnSpc>
              <a:spcBef>
                <a:spcPts val="1950"/>
              </a:spcBef>
              <a:spcAft>
                <a:spcPts val="0"/>
              </a:spcAft>
              <a:buClr>
                <a:srgbClr val="E7BC29"/>
              </a:buClr>
              <a:buSzPts val="3000"/>
              <a:buFont typeface="Noto Sans Symbols"/>
              <a:buChar char="⚫"/>
            </a:pPr>
            <a:r>
              <a:rPr b="1" lang="en-US" sz="3000">
                <a:solidFill>
                  <a:srgbClr val="000000"/>
                </a:solidFill>
                <a:latin typeface="Constantia"/>
                <a:ea typeface="Constantia"/>
                <a:cs typeface="Constantia"/>
                <a:sym typeface="Constantia"/>
              </a:rPr>
              <a:t>IDIV Src:</a:t>
            </a:r>
            <a:endParaRPr/>
          </a:p>
          <a:p>
            <a:pPr indent="-239712" lvl="1" marL="628650" marR="0" rtl="0" algn="l">
              <a:lnSpc>
                <a:spcPct val="90000"/>
              </a:lnSpc>
              <a:spcBef>
                <a:spcPts val="1900"/>
              </a:spcBef>
              <a:spcAft>
                <a:spcPts val="0"/>
              </a:spcAft>
              <a:buClr>
                <a:srgbClr val="A5B592"/>
              </a:buClr>
              <a:buSzPts val="2800"/>
              <a:buFont typeface="Noto Sans Symbols"/>
              <a:buChar char="⚫"/>
            </a:pPr>
            <a:r>
              <a:rPr b="0" i="0" lang="en-US" sz="2800" u="none" cap="none" strike="noStrike">
                <a:solidFill>
                  <a:srgbClr val="000000"/>
                </a:solidFill>
                <a:latin typeface="Constantia"/>
                <a:ea typeface="Constantia"/>
                <a:cs typeface="Constantia"/>
                <a:sym typeface="Constantia"/>
              </a:rPr>
              <a:t>It is a signed division instruction.</a:t>
            </a:r>
            <a:endParaRPr/>
          </a:p>
        </p:txBody>
      </p:sp>
      <p:sp>
        <p:nvSpPr>
          <p:cNvPr id="1006" name="Google Shape;1006;gda7c634b4f_0_775"/>
          <p:cNvSpPr txBox="1"/>
          <p:nvPr/>
        </p:nvSpPr>
        <p:spPr>
          <a:xfrm>
            <a:off x="9448800" y="6356351"/>
            <a:ext cx="762000" cy="365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404924"/>
              </a:buClr>
              <a:buSzPts val="1200"/>
              <a:buFont typeface="Constantia"/>
              <a:buNone/>
            </a:pPr>
            <a:fld id="{00000000-1234-1234-1234-123412341234}" type="slidenum">
              <a:rPr lang="en-US" sz="1200">
                <a:solidFill>
                  <a:srgbClr val="404924"/>
                </a:solidFill>
                <a:latin typeface="Constantia"/>
                <a:ea typeface="Constantia"/>
                <a:cs typeface="Constantia"/>
                <a:sym typeface="Constantia"/>
              </a:rPr>
              <a:t>‹#›</a:t>
            </a:fld>
            <a:endParaRPr sz="1200">
              <a:solidFill>
                <a:srgbClr val="404924"/>
              </a:solidFill>
              <a:latin typeface="Constantia"/>
              <a:ea typeface="Constantia"/>
              <a:cs typeface="Constantia"/>
              <a:sym typeface="Constant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2021-01-03T17:02:16Z</dcterms:created>
  <dc:creator>Branding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2019-12-24T00:00:00Z</vt:filetime>
  </property>
  <property fmtid="{D5CDD505-2E9C-101B-9397-08002B2CF9AE}" pid="3" name="Creator">
    <vt:lpwstr>Microsoft® PowerPoint® for Office 365</vt:lpwstr>
  </property>
  <property fmtid="{D5CDD505-2E9C-101B-9397-08002B2CF9AE}" pid="4" name="LastSaved">
    <vt:filetime>2021-01-03T00:00:00Z</vt:filetime>
  </property>
</Properties>
</file>